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0.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4"/>
  </p:notesMasterIdLst>
  <p:sldIdLst>
    <p:sldId id="323" r:id="rId2"/>
    <p:sldId id="327" r:id="rId3"/>
    <p:sldId id="289" r:id="rId4"/>
    <p:sldId id="285" r:id="rId5"/>
    <p:sldId id="324" r:id="rId6"/>
    <p:sldId id="310" r:id="rId7"/>
    <p:sldId id="265" r:id="rId8"/>
    <p:sldId id="282" r:id="rId9"/>
    <p:sldId id="312" r:id="rId10"/>
    <p:sldId id="280" r:id="rId11"/>
    <p:sldId id="290" r:id="rId12"/>
    <p:sldId id="266" r:id="rId13"/>
    <p:sldId id="279" r:id="rId14"/>
    <p:sldId id="315" r:id="rId15"/>
    <p:sldId id="316" r:id="rId16"/>
    <p:sldId id="268" r:id="rId17"/>
    <p:sldId id="295" r:id="rId18"/>
    <p:sldId id="273" r:id="rId19"/>
    <p:sldId id="293" r:id="rId20"/>
    <p:sldId id="269" r:id="rId21"/>
    <p:sldId id="270" r:id="rId22"/>
    <p:sldId id="274" r:id="rId23"/>
    <p:sldId id="313" r:id="rId24"/>
    <p:sldId id="258" r:id="rId25"/>
    <p:sldId id="314" r:id="rId26"/>
    <p:sldId id="283" r:id="rId27"/>
    <p:sldId id="259" r:id="rId28"/>
    <p:sldId id="281" r:id="rId29"/>
    <p:sldId id="260" r:id="rId30"/>
    <p:sldId id="275" r:id="rId31"/>
    <p:sldId id="296" r:id="rId32"/>
    <p:sldId id="261" r:id="rId33"/>
    <p:sldId id="297" r:id="rId34"/>
    <p:sldId id="298" r:id="rId35"/>
    <p:sldId id="276" r:id="rId36"/>
    <p:sldId id="317" r:id="rId37"/>
    <p:sldId id="318" r:id="rId38"/>
    <p:sldId id="262" r:id="rId39"/>
    <p:sldId id="263" r:id="rId40"/>
    <p:sldId id="299" r:id="rId41"/>
    <p:sldId id="319" r:id="rId42"/>
    <p:sldId id="264" r:id="rId43"/>
    <p:sldId id="300" r:id="rId44"/>
    <p:sldId id="301" r:id="rId45"/>
    <p:sldId id="302" r:id="rId46"/>
    <p:sldId id="320" r:id="rId47"/>
    <p:sldId id="267" r:id="rId48"/>
    <p:sldId id="284" r:id="rId49"/>
    <p:sldId id="271" r:id="rId50"/>
    <p:sldId id="305" r:id="rId51"/>
    <p:sldId id="306" r:id="rId52"/>
    <p:sldId id="307" r:id="rId53"/>
    <p:sldId id="308" r:id="rId54"/>
    <p:sldId id="309" r:id="rId55"/>
    <p:sldId id="272" r:id="rId56"/>
    <p:sldId id="294" r:id="rId57"/>
    <p:sldId id="303" r:id="rId58"/>
    <p:sldId id="304" r:id="rId59"/>
    <p:sldId id="322" r:id="rId60"/>
    <p:sldId id="321" r:id="rId61"/>
    <p:sldId id="325" r:id="rId62"/>
    <p:sldId id="326" r:id="rId63"/>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9933"/>
    <a:srgbClr val="006600"/>
    <a:srgbClr val="000099"/>
    <a:srgbClr val="B2B2B2"/>
    <a:srgbClr val="8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0843" autoAdjust="0"/>
  </p:normalViewPr>
  <p:slideViewPr>
    <p:cSldViewPr>
      <p:cViewPr varScale="1">
        <p:scale>
          <a:sx n="72" d="100"/>
          <a:sy n="72" d="100"/>
        </p:scale>
        <p:origin x="11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CC7B800-3BBF-4471-9C86-74A90E24161B}" type="datetimeFigureOut">
              <a:rPr lang="ar-SY" smtClean="0"/>
              <a:t>01/08/1441</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F7F618D-C209-4E72-BB5E-51A415A4A2AD}" type="slidenum">
              <a:rPr lang="ar-SY" smtClean="0"/>
              <a:t>‹#›</a:t>
            </a:fld>
            <a:endParaRPr lang="ar-SY"/>
          </a:p>
        </p:txBody>
      </p:sp>
    </p:spTree>
    <p:extLst>
      <p:ext uri="{BB962C8B-B14F-4D97-AF65-F5344CB8AC3E}">
        <p14:creationId xmlns:p14="http://schemas.microsoft.com/office/powerpoint/2010/main" val="110113774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fld id="{9A02E8CB-571D-4D67-AD6C-1FAE7AA4C043}" type="slidenum">
              <a:rPr lang="en-US" sz="1200">
                <a:latin typeface="Times" panose="02020603050405020304" pitchFamily="18" charset="0"/>
              </a:rPr>
              <a:pPr/>
              <a:t>61</a:t>
            </a:fld>
            <a:endParaRPr lang="en-US" sz="1200">
              <a:latin typeface="Times"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888237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292E25-1A71-4405-A80A-EBDE4E4E7E03}" type="slidenum">
              <a:rPr lang="ar-SA"/>
              <a:pPr/>
              <a:t>‹#›</a:t>
            </a:fld>
            <a:endParaRPr lang="en-US"/>
          </a:p>
        </p:txBody>
      </p:sp>
    </p:spTree>
    <p:extLst>
      <p:ext uri="{BB962C8B-B14F-4D97-AF65-F5344CB8AC3E}">
        <p14:creationId xmlns:p14="http://schemas.microsoft.com/office/powerpoint/2010/main" val="4142014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94DFEA-C195-4A76-8E71-CC143DFC5F9C}" type="slidenum">
              <a:rPr lang="ar-SA"/>
              <a:pPr/>
              <a:t>‹#›</a:t>
            </a:fld>
            <a:endParaRPr lang="en-US"/>
          </a:p>
        </p:txBody>
      </p:sp>
    </p:spTree>
    <p:extLst>
      <p:ext uri="{BB962C8B-B14F-4D97-AF65-F5344CB8AC3E}">
        <p14:creationId xmlns:p14="http://schemas.microsoft.com/office/powerpoint/2010/main" val="201483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06AC30B-8745-4235-A461-AF706D09C34B}" type="slidenum">
              <a:rPr lang="ar-SA"/>
              <a:pPr/>
              <a:t>‹#›</a:t>
            </a:fld>
            <a:endParaRPr lang="en-US"/>
          </a:p>
        </p:txBody>
      </p:sp>
    </p:spTree>
    <p:extLst>
      <p:ext uri="{BB962C8B-B14F-4D97-AF65-F5344CB8AC3E}">
        <p14:creationId xmlns:p14="http://schemas.microsoft.com/office/powerpoint/2010/main" val="216246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F1CE960-8ECE-42DF-9384-EBCE77CA5738}" type="slidenum">
              <a:rPr lang="ar-SA"/>
              <a:pPr/>
              <a:t>‹#›</a:t>
            </a:fld>
            <a:endParaRPr lang="en-US"/>
          </a:p>
        </p:txBody>
      </p:sp>
    </p:spTree>
    <p:extLst>
      <p:ext uri="{BB962C8B-B14F-4D97-AF65-F5344CB8AC3E}">
        <p14:creationId xmlns:p14="http://schemas.microsoft.com/office/powerpoint/2010/main" val="253407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2F56D7-4A14-424F-AACA-DCB5D168D5D0}" type="slidenum">
              <a:rPr lang="ar-SA"/>
              <a:pPr/>
              <a:t>‹#›</a:t>
            </a:fld>
            <a:endParaRPr lang="en-US"/>
          </a:p>
        </p:txBody>
      </p:sp>
    </p:spTree>
    <p:extLst>
      <p:ext uri="{BB962C8B-B14F-4D97-AF65-F5344CB8AC3E}">
        <p14:creationId xmlns:p14="http://schemas.microsoft.com/office/powerpoint/2010/main" val="3017084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B2BA78C-1354-479D-BA7D-B5288C468670}" type="slidenum">
              <a:rPr lang="ar-SA"/>
              <a:pPr/>
              <a:t>‹#›</a:t>
            </a:fld>
            <a:endParaRPr lang="en-US"/>
          </a:p>
        </p:txBody>
      </p:sp>
    </p:spTree>
    <p:extLst>
      <p:ext uri="{BB962C8B-B14F-4D97-AF65-F5344CB8AC3E}">
        <p14:creationId xmlns:p14="http://schemas.microsoft.com/office/powerpoint/2010/main" val="168352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17193D5-77E7-477E-AD90-BA6BE70BF092}" type="slidenum">
              <a:rPr lang="ar-SA"/>
              <a:pPr/>
              <a:t>‹#›</a:t>
            </a:fld>
            <a:endParaRPr lang="en-US"/>
          </a:p>
        </p:txBody>
      </p:sp>
    </p:spTree>
    <p:extLst>
      <p:ext uri="{BB962C8B-B14F-4D97-AF65-F5344CB8AC3E}">
        <p14:creationId xmlns:p14="http://schemas.microsoft.com/office/powerpoint/2010/main" val="322749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551C22D-BBE8-4844-AA8C-505EDA9B4452}" type="slidenum">
              <a:rPr lang="ar-SA"/>
              <a:pPr/>
              <a:t>‹#›</a:t>
            </a:fld>
            <a:endParaRPr lang="en-US"/>
          </a:p>
        </p:txBody>
      </p:sp>
    </p:spTree>
    <p:extLst>
      <p:ext uri="{BB962C8B-B14F-4D97-AF65-F5344CB8AC3E}">
        <p14:creationId xmlns:p14="http://schemas.microsoft.com/office/powerpoint/2010/main" val="680634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B4A4D33-FFA2-4AE5-9187-2A7DCF168546}" type="slidenum">
              <a:rPr lang="ar-SA"/>
              <a:pPr/>
              <a:t>‹#›</a:t>
            </a:fld>
            <a:endParaRPr lang="en-US"/>
          </a:p>
        </p:txBody>
      </p:sp>
    </p:spTree>
    <p:extLst>
      <p:ext uri="{BB962C8B-B14F-4D97-AF65-F5344CB8AC3E}">
        <p14:creationId xmlns:p14="http://schemas.microsoft.com/office/powerpoint/2010/main" val="47427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23C740E-7F3A-4915-A3E0-33A2846F2A59}" type="slidenum">
              <a:rPr lang="ar-SA"/>
              <a:pPr/>
              <a:t>‹#›</a:t>
            </a:fld>
            <a:endParaRPr lang="en-US"/>
          </a:p>
        </p:txBody>
      </p:sp>
    </p:spTree>
    <p:extLst>
      <p:ext uri="{BB962C8B-B14F-4D97-AF65-F5344CB8AC3E}">
        <p14:creationId xmlns:p14="http://schemas.microsoft.com/office/powerpoint/2010/main" val="4049847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9879E55-450C-4BB9-BA11-1773E482F379}" type="slidenum">
              <a:rPr lang="ar-SA"/>
              <a:pPr/>
              <a:t>‹#›</a:t>
            </a:fld>
            <a:endParaRPr lang="en-US"/>
          </a:p>
        </p:txBody>
      </p:sp>
    </p:spTree>
    <p:extLst>
      <p:ext uri="{BB962C8B-B14F-4D97-AF65-F5344CB8AC3E}">
        <p14:creationId xmlns:p14="http://schemas.microsoft.com/office/powerpoint/2010/main" val="758071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C358D424-8A58-49DC-99FF-B01D856587A8}"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audio" Target="../media/audio5.wav"/></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audio" Target="../media/audio9.wav"/></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audio" Target="../media/audio6.wav"/><Relationship Id="rId1" Type="http://schemas.openxmlformats.org/officeDocument/2006/relationships/slideLayout" Target="../slideLayouts/slideLayout7.xml"/><Relationship Id="rId4" Type="http://schemas.openxmlformats.org/officeDocument/2006/relationships/audio" Target="../media/audio8.wav"/></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audio" Target="../media/audio10.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ar-SY" sz="5400" i="1" dirty="0">
                <a:solidFill>
                  <a:srgbClr val="FF0000"/>
                </a:solidFill>
                <a:latin typeface="Bodoni MT Condensed" pitchFamily="18" charset="0"/>
                <a:cs typeface="Bold Italic Art" pitchFamily="2" charset="-78"/>
              </a:rPr>
              <a:t>الغدد الصم</a:t>
            </a:r>
            <a:endParaRPr lang="en-US" sz="5400" i="1" dirty="0">
              <a:solidFill>
                <a:srgbClr val="FF0000"/>
              </a:solidFill>
              <a:latin typeface="Bodoni MT Condensed" pitchFamily="18" charset="0"/>
              <a:cs typeface="Bold Italic Art" pitchFamily="2" charset="-78"/>
            </a:endParaRPr>
          </a:p>
        </p:txBody>
      </p:sp>
      <p:sp>
        <p:nvSpPr>
          <p:cNvPr id="2053" name="Rectangle 5"/>
          <p:cNvSpPr>
            <a:spLocks noGrp="1" noChangeArrowheads="1"/>
          </p:cNvSpPr>
          <p:nvPr>
            <p:ph type="body" idx="1"/>
          </p:nvPr>
        </p:nvSpPr>
        <p:spPr/>
        <p:txBody>
          <a:bodyPr/>
          <a:lstStyle/>
          <a:p>
            <a:r>
              <a:rPr lang="ar-SY" b="1" dirty="0"/>
              <a:t>هل تساءلت يوما من الذي ينظم وظائف اجهزة جسمك؟</a:t>
            </a:r>
            <a:r>
              <a:rPr lang="ar-SA" b="1" dirty="0"/>
              <a:t> </a:t>
            </a:r>
            <a:r>
              <a:rPr lang="ar-SY" b="1" dirty="0">
                <a:latin typeface="Arial" panose="020B0604020202020204" pitchFamily="34" charset="0"/>
              </a:rPr>
              <a:t> وما العوامل المسؤولة عن </a:t>
            </a:r>
            <a:r>
              <a:rPr lang="ar-SY" b="1" dirty="0" smtClean="0">
                <a:latin typeface="Arial" panose="020B0604020202020204" pitchFamily="34" charset="0"/>
              </a:rPr>
              <a:t>نمو جسمك </a:t>
            </a:r>
            <a:r>
              <a:rPr lang="ar-SY" b="1" dirty="0">
                <a:latin typeface="Arial" panose="020B0604020202020204" pitchFamily="34" charset="0"/>
              </a:rPr>
              <a:t>ومعدل هذا النمو</a:t>
            </a:r>
            <a:r>
              <a:rPr lang="ar-SY" dirty="0">
                <a:latin typeface="Arial" panose="020B0604020202020204" pitchFamily="34" charset="0"/>
              </a:rPr>
              <a:t>؟</a:t>
            </a:r>
            <a:endParaRPr lang="ar-SA" dirty="0"/>
          </a:p>
          <a:p>
            <a:r>
              <a:rPr lang="ar-SY" b="1" dirty="0">
                <a:solidFill>
                  <a:schemeClr val="tx2"/>
                </a:solidFill>
              </a:rPr>
              <a:t>ومن ينظم كمية الماء والاملاح والسكرفي الدم</a:t>
            </a:r>
          </a:p>
          <a:p>
            <a:r>
              <a:rPr lang="ar-SY" b="1" dirty="0">
                <a:solidFill>
                  <a:schemeClr val="tx2"/>
                </a:solidFill>
              </a:rPr>
              <a:t>ومن يتحكم </a:t>
            </a:r>
            <a:r>
              <a:rPr lang="ar-SY" b="1" dirty="0" smtClean="0">
                <a:solidFill>
                  <a:schemeClr val="tx2"/>
                </a:solidFill>
              </a:rPr>
              <a:t>بإنتاج </a:t>
            </a:r>
            <a:r>
              <a:rPr lang="ar-SY" b="1" dirty="0">
                <a:solidFill>
                  <a:schemeClr val="tx2"/>
                </a:solidFill>
              </a:rPr>
              <a:t>الطاقة؟  انها الغدد الصم</a:t>
            </a:r>
          </a:p>
          <a:p>
            <a:r>
              <a:rPr lang="ar-SY" b="1" dirty="0">
                <a:solidFill>
                  <a:schemeClr val="tx2"/>
                </a:solidFill>
              </a:rPr>
              <a:t>الغدد الصم: هي غدد داخلية الإفراز توجد في أماكن معينة بالجسم تفرز </a:t>
            </a:r>
            <a:r>
              <a:rPr lang="ar-SY" b="1" dirty="0" err="1">
                <a:solidFill>
                  <a:schemeClr val="tx2"/>
                </a:solidFill>
              </a:rPr>
              <a:t>الحاثات</a:t>
            </a:r>
            <a:r>
              <a:rPr lang="ar-SY" b="1" dirty="0">
                <a:solidFill>
                  <a:schemeClr val="tx2"/>
                </a:solidFill>
              </a:rPr>
              <a:t> (الهرمونات) في الدم مباشرة وهذا ما يميزها عن الغدد المفتوحة ذات الإفراز الخارجي.</a:t>
            </a:r>
          </a:p>
          <a:p>
            <a:r>
              <a:rPr lang="ar-SY" b="1" dirty="0">
                <a:solidFill>
                  <a:schemeClr val="tx2"/>
                </a:solidFill>
              </a:rPr>
              <a:t>مثال اللعابية والغدد الهاضمة والغدد العرقية .</a:t>
            </a:r>
          </a:p>
        </p:txBody>
      </p:sp>
    </p:spTree>
    <p:extLst>
      <p:ext uri="{BB962C8B-B14F-4D97-AF65-F5344CB8AC3E}">
        <p14:creationId xmlns:p14="http://schemas.microsoft.com/office/powerpoint/2010/main" val="421756770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052"/>
                                        </p:tgtEl>
                                        <p:attrNameLst>
                                          <p:attrName>style.visibility</p:attrName>
                                        </p:attrNameLst>
                                      </p:cBhvr>
                                      <p:to>
                                        <p:strVal val="visible"/>
                                      </p:to>
                                    </p:set>
                                    <p:anim by="(-#ppt_w*2)" calcmode="lin" valueType="num">
                                      <p:cBhvr rctx="PPT">
                                        <p:cTn id="7" dur="500" autoRev="1" fill="hold">
                                          <p:stCondLst>
                                            <p:cond delay="0"/>
                                          </p:stCondLst>
                                        </p:cTn>
                                        <p:tgtEl>
                                          <p:spTgt spid="2052"/>
                                        </p:tgtEl>
                                        <p:attrNameLst>
                                          <p:attrName>ppt_w</p:attrName>
                                        </p:attrNameLst>
                                      </p:cBhvr>
                                    </p:anim>
                                    <p:anim by="(#ppt_w*0.50)" calcmode="lin" valueType="num">
                                      <p:cBhvr>
                                        <p:cTn id="8" dur="500" decel="50000" autoRev="1" fill="hold">
                                          <p:stCondLst>
                                            <p:cond delay="0"/>
                                          </p:stCondLst>
                                        </p:cTn>
                                        <p:tgtEl>
                                          <p:spTgt spid="2052"/>
                                        </p:tgtEl>
                                        <p:attrNameLst>
                                          <p:attrName>ppt_x</p:attrName>
                                        </p:attrNameLst>
                                      </p:cBhvr>
                                    </p:anim>
                                    <p:anim from="(-#ppt_h/2)" to="(#ppt_y)" calcmode="lin" valueType="num">
                                      <p:cBhvr>
                                        <p:cTn id="9" dur="1000" fill="hold">
                                          <p:stCondLst>
                                            <p:cond delay="0"/>
                                          </p:stCondLst>
                                        </p:cTn>
                                        <p:tgtEl>
                                          <p:spTgt spid="2052"/>
                                        </p:tgtEl>
                                        <p:attrNameLst>
                                          <p:attrName>ppt_y</p:attrName>
                                        </p:attrNameLst>
                                      </p:cBhvr>
                                    </p:anim>
                                    <p:animRot by="21600000">
                                      <p:cBhvr>
                                        <p:cTn id="10" dur="1000" fill="hold">
                                          <p:stCondLst>
                                            <p:cond delay="0"/>
                                          </p:stCondLst>
                                        </p:cTn>
                                        <p:tgtEl>
                                          <p:spTgt spid="2052"/>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2053">
                                            <p:txEl>
                                              <p:pRg st="0" end="0"/>
                                            </p:txEl>
                                          </p:spTgt>
                                        </p:tgtEl>
                                        <p:attrNameLst>
                                          <p:attrName>style.visibility</p:attrName>
                                        </p:attrNameLst>
                                      </p:cBhvr>
                                      <p:to>
                                        <p:strVal val="visible"/>
                                      </p:to>
                                    </p:set>
                                    <p:animEffect transition="in" filter="wipe(down)">
                                      <p:cBhvr>
                                        <p:cTn id="15" dur="580">
                                          <p:stCondLst>
                                            <p:cond delay="0"/>
                                          </p:stCondLst>
                                        </p:cTn>
                                        <p:tgtEl>
                                          <p:spTgt spid="2053">
                                            <p:txEl>
                                              <p:pRg st="0" end="0"/>
                                            </p:txEl>
                                          </p:spTgt>
                                        </p:tgtEl>
                                      </p:cBhvr>
                                    </p:animEffect>
                                    <p:anim calcmode="lin" valueType="num">
                                      <p:cBhvr>
                                        <p:cTn id="16" dur="1822" tmFilter="0,0; 0.14,0.36; 0.43,0.73; 0.71,0.91; 1.0,1.0">
                                          <p:stCondLst>
                                            <p:cond delay="0"/>
                                          </p:stCondLst>
                                        </p:cTn>
                                        <p:tgtEl>
                                          <p:spTgt spid="205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05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05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05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05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2053">
                                            <p:txEl>
                                              <p:pRg st="0" end="0"/>
                                            </p:txEl>
                                          </p:spTgt>
                                        </p:tgtEl>
                                      </p:cBhvr>
                                      <p:to x="100000" y="60000"/>
                                    </p:animScale>
                                    <p:animScale>
                                      <p:cBhvr>
                                        <p:cTn id="22" dur="166" decel="50000">
                                          <p:stCondLst>
                                            <p:cond delay="676"/>
                                          </p:stCondLst>
                                        </p:cTn>
                                        <p:tgtEl>
                                          <p:spTgt spid="2053">
                                            <p:txEl>
                                              <p:pRg st="0" end="0"/>
                                            </p:txEl>
                                          </p:spTgt>
                                        </p:tgtEl>
                                      </p:cBhvr>
                                      <p:to x="100000" y="100000"/>
                                    </p:animScale>
                                    <p:animScale>
                                      <p:cBhvr>
                                        <p:cTn id="23" dur="26">
                                          <p:stCondLst>
                                            <p:cond delay="1312"/>
                                          </p:stCondLst>
                                        </p:cTn>
                                        <p:tgtEl>
                                          <p:spTgt spid="2053">
                                            <p:txEl>
                                              <p:pRg st="0" end="0"/>
                                            </p:txEl>
                                          </p:spTgt>
                                        </p:tgtEl>
                                      </p:cBhvr>
                                      <p:to x="100000" y="80000"/>
                                    </p:animScale>
                                    <p:animScale>
                                      <p:cBhvr>
                                        <p:cTn id="24" dur="166" decel="50000">
                                          <p:stCondLst>
                                            <p:cond delay="1338"/>
                                          </p:stCondLst>
                                        </p:cTn>
                                        <p:tgtEl>
                                          <p:spTgt spid="2053">
                                            <p:txEl>
                                              <p:pRg st="0" end="0"/>
                                            </p:txEl>
                                          </p:spTgt>
                                        </p:tgtEl>
                                      </p:cBhvr>
                                      <p:to x="100000" y="100000"/>
                                    </p:animScale>
                                    <p:animScale>
                                      <p:cBhvr>
                                        <p:cTn id="25" dur="26">
                                          <p:stCondLst>
                                            <p:cond delay="1642"/>
                                          </p:stCondLst>
                                        </p:cTn>
                                        <p:tgtEl>
                                          <p:spTgt spid="2053">
                                            <p:txEl>
                                              <p:pRg st="0" end="0"/>
                                            </p:txEl>
                                          </p:spTgt>
                                        </p:tgtEl>
                                      </p:cBhvr>
                                      <p:to x="100000" y="90000"/>
                                    </p:animScale>
                                    <p:animScale>
                                      <p:cBhvr>
                                        <p:cTn id="26" dur="166" decel="50000">
                                          <p:stCondLst>
                                            <p:cond delay="1668"/>
                                          </p:stCondLst>
                                        </p:cTn>
                                        <p:tgtEl>
                                          <p:spTgt spid="2053">
                                            <p:txEl>
                                              <p:pRg st="0" end="0"/>
                                            </p:txEl>
                                          </p:spTgt>
                                        </p:tgtEl>
                                      </p:cBhvr>
                                      <p:to x="100000" y="100000"/>
                                    </p:animScale>
                                    <p:animScale>
                                      <p:cBhvr>
                                        <p:cTn id="27" dur="26">
                                          <p:stCondLst>
                                            <p:cond delay="1808"/>
                                          </p:stCondLst>
                                        </p:cTn>
                                        <p:tgtEl>
                                          <p:spTgt spid="2053">
                                            <p:txEl>
                                              <p:pRg st="0" end="0"/>
                                            </p:txEl>
                                          </p:spTgt>
                                        </p:tgtEl>
                                      </p:cBhvr>
                                      <p:to x="100000" y="95000"/>
                                    </p:animScale>
                                    <p:animScale>
                                      <p:cBhvr>
                                        <p:cTn id="28" dur="166" decel="50000">
                                          <p:stCondLst>
                                            <p:cond delay="1834"/>
                                          </p:stCondLst>
                                        </p:cTn>
                                        <p:tgtEl>
                                          <p:spTgt spid="2053">
                                            <p:txEl>
                                              <p:pRg st="0" end="0"/>
                                            </p:txEl>
                                          </p:spTgt>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2053">
                                            <p:txEl>
                                              <p:pRg st="1" end="1"/>
                                            </p:txEl>
                                          </p:spTgt>
                                        </p:tgtEl>
                                        <p:attrNameLst>
                                          <p:attrName>style.visibility</p:attrName>
                                        </p:attrNameLst>
                                      </p:cBhvr>
                                      <p:to>
                                        <p:strVal val="visible"/>
                                      </p:to>
                                    </p:set>
                                    <p:animEffect transition="in" filter="wipe(down)">
                                      <p:cBhvr>
                                        <p:cTn id="33" dur="580">
                                          <p:stCondLst>
                                            <p:cond delay="0"/>
                                          </p:stCondLst>
                                        </p:cTn>
                                        <p:tgtEl>
                                          <p:spTgt spid="2053">
                                            <p:txEl>
                                              <p:pRg st="1" end="1"/>
                                            </p:txEl>
                                          </p:spTgt>
                                        </p:tgtEl>
                                      </p:cBhvr>
                                    </p:animEffect>
                                    <p:anim calcmode="lin" valueType="num">
                                      <p:cBhvr>
                                        <p:cTn id="34" dur="1822" tmFilter="0,0; 0.14,0.36; 0.43,0.73; 0.71,0.91; 1.0,1.0">
                                          <p:stCondLst>
                                            <p:cond delay="0"/>
                                          </p:stCondLst>
                                        </p:cTn>
                                        <p:tgtEl>
                                          <p:spTgt spid="2053">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2053">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2053">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2053">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2053">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2053">
                                            <p:txEl>
                                              <p:pRg st="1" end="1"/>
                                            </p:txEl>
                                          </p:spTgt>
                                        </p:tgtEl>
                                      </p:cBhvr>
                                      <p:to x="100000" y="60000"/>
                                    </p:animScale>
                                    <p:animScale>
                                      <p:cBhvr>
                                        <p:cTn id="40" dur="166" decel="50000">
                                          <p:stCondLst>
                                            <p:cond delay="676"/>
                                          </p:stCondLst>
                                        </p:cTn>
                                        <p:tgtEl>
                                          <p:spTgt spid="2053">
                                            <p:txEl>
                                              <p:pRg st="1" end="1"/>
                                            </p:txEl>
                                          </p:spTgt>
                                        </p:tgtEl>
                                      </p:cBhvr>
                                      <p:to x="100000" y="100000"/>
                                    </p:animScale>
                                    <p:animScale>
                                      <p:cBhvr>
                                        <p:cTn id="41" dur="26">
                                          <p:stCondLst>
                                            <p:cond delay="1312"/>
                                          </p:stCondLst>
                                        </p:cTn>
                                        <p:tgtEl>
                                          <p:spTgt spid="2053">
                                            <p:txEl>
                                              <p:pRg st="1" end="1"/>
                                            </p:txEl>
                                          </p:spTgt>
                                        </p:tgtEl>
                                      </p:cBhvr>
                                      <p:to x="100000" y="80000"/>
                                    </p:animScale>
                                    <p:animScale>
                                      <p:cBhvr>
                                        <p:cTn id="42" dur="166" decel="50000">
                                          <p:stCondLst>
                                            <p:cond delay="1338"/>
                                          </p:stCondLst>
                                        </p:cTn>
                                        <p:tgtEl>
                                          <p:spTgt spid="2053">
                                            <p:txEl>
                                              <p:pRg st="1" end="1"/>
                                            </p:txEl>
                                          </p:spTgt>
                                        </p:tgtEl>
                                      </p:cBhvr>
                                      <p:to x="100000" y="100000"/>
                                    </p:animScale>
                                    <p:animScale>
                                      <p:cBhvr>
                                        <p:cTn id="43" dur="26">
                                          <p:stCondLst>
                                            <p:cond delay="1642"/>
                                          </p:stCondLst>
                                        </p:cTn>
                                        <p:tgtEl>
                                          <p:spTgt spid="2053">
                                            <p:txEl>
                                              <p:pRg st="1" end="1"/>
                                            </p:txEl>
                                          </p:spTgt>
                                        </p:tgtEl>
                                      </p:cBhvr>
                                      <p:to x="100000" y="90000"/>
                                    </p:animScale>
                                    <p:animScale>
                                      <p:cBhvr>
                                        <p:cTn id="44" dur="166" decel="50000">
                                          <p:stCondLst>
                                            <p:cond delay="1668"/>
                                          </p:stCondLst>
                                        </p:cTn>
                                        <p:tgtEl>
                                          <p:spTgt spid="2053">
                                            <p:txEl>
                                              <p:pRg st="1" end="1"/>
                                            </p:txEl>
                                          </p:spTgt>
                                        </p:tgtEl>
                                      </p:cBhvr>
                                      <p:to x="100000" y="100000"/>
                                    </p:animScale>
                                    <p:animScale>
                                      <p:cBhvr>
                                        <p:cTn id="45" dur="26">
                                          <p:stCondLst>
                                            <p:cond delay="1808"/>
                                          </p:stCondLst>
                                        </p:cTn>
                                        <p:tgtEl>
                                          <p:spTgt spid="2053">
                                            <p:txEl>
                                              <p:pRg st="1" end="1"/>
                                            </p:txEl>
                                          </p:spTgt>
                                        </p:tgtEl>
                                      </p:cBhvr>
                                      <p:to x="100000" y="95000"/>
                                    </p:animScale>
                                    <p:animScale>
                                      <p:cBhvr>
                                        <p:cTn id="46" dur="166" decel="50000">
                                          <p:stCondLst>
                                            <p:cond delay="1834"/>
                                          </p:stCondLst>
                                        </p:cTn>
                                        <p:tgtEl>
                                          <p:spTgt spid="2053">
                                            <p:txEl>
                                              <p:pRg st="1" end="1"/>
                                            </p:txEl>
                                          </p:spTgt>
                                        </p:tgtEl>
                                      </p:cBhvr>
                                      <p:to x="100000" y="100000"/>
                                    </p:animScale>
                                  </p:childTnLst>
                                </p:cTn>
                              </p:par>
                            </p:childTnLst>
                          </p:cTn>
                        </p:par>
                      </p:childTnLst>
                    </p:cTn>
                  </p:par>
                  <p:par>
                    <p:cTn id="47" fill="hold" nodeType="clickPar">
                      <p:stCondLst>
                        <p:cond delay="indefinite"/>
                      </p:stCondLst>
                      <p:childTnLst>
                        <p:par>
                          <p:cTn id="48" fill="hold" nodeType="withGroup">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2053">
                                            <p:txEl>
                                              <p:pRg st="2" end="2"/>
                                            </p:txEl>
                                          </p:spTgt>
                                        </p:tgtEl>
                                        <p:attrNameLst>
                                          <p:attrName>style.visibility</p:attrName>
                                        </p:attrNameLst>
                                      </p:cBhvr>
                                      <p:to>
                                        <p:strVal val="visible"/>
                                      </p:to>
                                    </p:set>
                                    <p:animEffect transition="in" filter="wipe(down)">
                                      <p:cBhvr>
                                        <p:cTn id="51" dur="580">
                                          <p:stCondLst>
                                            <p:cond delay="0"/>
                                          </p:stCondLst>
                                        </p:cTn>
                                        <p:tgtEl>
                                          <p:spTgt spid="2053">
                                            <p:txEl>
                                              <p:pRg st="2" end="2"/>
                                            </p:txEl>
                                          </p:spTgt>
                                        </p:tgtEl>
                                      </p:cBhvr>
                                    </p:animEffect>
                                    <p:anim calcmode="lin" valueType="num">
                                      <p:cBhvr>
                                        <p:cTn id="52" dur="1822" tmFilter="0,0; 0.14,0.36; 0.43,0.73; 0.71,0.91; 1.0,1.0">
                                          <p:stCondLst>
                                            <p:cond delay="0"/>
                                          </p:stCondLst>
                                        </p:cTn>
                                        <p:tgtEl>
                                          <p:spTgt spid="2053">
                                            <p:txEl>
                                              <p:pRg st="2" end="2"/>
                                            </p:txEl>
                                          </p:spTgt>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053">
                                            <p:txEl>
                                              <p:pRg st="2" end="2"/>
                                            </p:txEl>
                                          </p:spTgt>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053">
                                            <p:txEl>
                                              <p:pRg st="2" end="2"/>
                                            </p:txEl>
                                          </p:spTgt>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053">
                                            <p:txEl>
                                              <p:pRg st="2" end="2"/>
                                            </p:txEl>
                                          </p:spTgt>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053">
                                            <p:txEl>
                                              <p:pRg st="2" end="2"/>
                                            </p:txEl>
                                          </p:spTgt>
                                        </p:tgtEl>
                                        <p:attrNameLst>
                                          <p:attrName>ppt_y</p:attrName>
                                        </p:attrNameLst>
                                      </p:cBhvr>
                                      <p:tavLst>
                                        <p:tav tm="0" fmla="#ppt_y-sin(pi*$)/81">
                                          <p:val>
                                            <p:fltVal val="0"/>
                                          </p:val>
                                        </p:tav>
                                        <p:tav tm="100000">
                                          <p:val>
                                            <p:fltVal val="1"/>
                                          </p:val>
                                        </p:tav>
                                      </p:tavLst>
                                    </p:anim>
                                    <p:animScale>
                                      <p:cBhvr>
                                        <p:cTn id="57" dur="26">
                                          <p:stCondLst>
                                            <p:cond delay="650"/>
                                          </p:stCondLst>
                                        </p:cTn>
                                        <p:tgtEl>
                                          <p:spTgt spid="2053">
                                            <p:txEl>
                                              <p:pRg st="2" end="2"/>
                                            </p:txEl>
                                          </p:spTgt>
                                        </p:tgtEl>
                                      </p:cBhvr>
                                      <p:to x="100000" y="60000"/>
                                    </p:animScale>
                                    <p:animScale>
                                      <p:cBhvr>
                                        <p:cTn id="58" dur="166" decel="50000">
                                          <p:stCondLst>
                                            <p:cond delay="676"/>
                                          </p:stCondLst>
                                        </p:cTn>
                                        <p:tgtEl>
                                          <p:spTgt spid="2053">
                                            <p:txEl>
                                              <p:pRg st="2" end="2"/>
                                            </p:txEl>
                                          </p:spTgt>
                                        </p:tgtEl>
                                      </p:cBhvr>
                                      <p:to x="100000" y="100000"/>
                                    </p:animScale>
                                    <p:animScale>
                                      <p:cBhvr>
                                        <p:cTn id="59" dur="26">
                                          <p:stCondLst>
                                            <p:cond delay="1312"/>
                                          </p:stCondLst>
                                        </p:cTn>
                                        <p:tgtEl>
                                          <p:spTgt spid="2053">
                                            <p:txEl>
                                              <p:pRg st="2" end="2"/>
                                            </p:txEl>
                                          </p:spTgt>
                                        </p:tgtEl>
                                      </p:cBhvr>
                                      <p:to x="100000" y="80000"/>
                                    </p:animScale>
                                    <p:animScale>
                                      <p:cBhvr>
                                        <p:cTn id="60" dur="166" decel="50000">
                                          <p:stCondLst>
                                            <p:cond delay="1338"/>
                                          </p:stCondLst>
                                        </p:cTn>
                                        <p:tgtEl>
                                          <p:spTgt spid="2053">
                                            <p:txEl>
                                              <p:pRg st="2" end="2"/>
                                            </p:txEl>
                                          </p:spTgt>
                                        </p:tgtEl>
                                      </p:cBhvr>
                                      <p:to x="100000" y="100000"/>
                                    </p:animScale>
                                    <p:animScale>
                                      <p:cBhvr>
                                        <p:cTn id="61" dur="26">
                                          <p:stCondLst>
                                            <p:cond delay="1642"/>
                                          </p:stCondLst>
                                        </p:cTn>
                                        <p:tgtEl>
                                          <p:spTgt spid="2053">
                                            <p:txEl>
                                              <p:pRg st="2" end="2"/>
                                            </p:txEl>
                                          </p:spTgt>
                                        </p:tgtEl>
                                      </p:cBhvr>
                                      <p:to x="100000" y="90000"/>
                                    </p:animScale>
                                    <p:animScale>
                                      <p:cBhvr>
                                        <p:cTn id="62" dur="166" decel="50000">
                                          <p:stCondLst>
                                            <p:cond delay="1668"/>
                                          </p:stCondLst>
                                        </p:cTn>
                                        <p:tgtEl>
                                          <p:spTgt spid="2053">
                                            <p:txEl>
                                              <p:pRg st="2" end="2"/>
                                            </p:txEl>
                                          </p:spTgt>
                                        </p:tgtEl>
                                      </p:cBhvr>
                                      <p:to x="100000" y="100000"/>
                                    </p:animScale>
                                    <p:animScale>
                                      <p:cBhvr>
                                        <p:cTn id="63" dur="26">
                                          <p:stCondLst>
                                            <p:cond delay="1808"/>
                                          </p:stCondLst>
                                        </p:cTn>
                                        <p:tgtEl>
                                          <p:spTgt spid="2053">
                                            <p:txEl>
                                              <p:pRg st="2" end="2"/>
                                            </p:txEl>
                                          </p:spTgt>
                                        </p:tgtEl>
                                      </p:cBhvr>
                                      <p:to x="100000" y="95000"/>
                                    </p:animScale>
                                    <p:animScale>
                                      <p:cBhvr>
                                        <p:cTn id="64" dur="166" decel="50000">
                                          <p:stCondLst>
                                            <p:cond delay="1834"/>
                                          </p:stCondLst>
                                        </p:cTn>
                                        <p:tgtEl>
                                          <p:spTgt spid="2053">
                                            <p:txEl>
                                              <p:pRg st="2" end="2"/>
                                            </p:txEl>
                                          </p:spTgt>
                                        </p:tgtEl>
                                      </p:cBhvr>
                                      <p:to x="100000" y="100000"/>
                                    </p:animScale>
                                  </p:childTnLst>
                                </p:cTn>
                              </p:par>
                            </p:childTnLst>
                          </p:cTn>
                        </p:par>
                      </p:childTnLst>
                    </p:cTn>
                  </p:par>
                  <p:par>
                    <p:cTn id="65" fill="hold" nodeType="clickPar">
                      <p:stCondLst>
                        <p:cond delay="indefinite"/>
                      </p:stCondLst>
                      <p:childTnLst>
                        <p:par>
                          <p:cTn id="66" fill="hold" nodeType="withGroup">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2053">
                                            <p:txEl>
                                              <p:pRg st="3" end="3"/>
                                            </p:txEl>
                                          </p:spTgt>
                                        </p:tgtEl>
                                        <p:attrNameLst>
                                          <p:attrName>style.visibility</p:attrName>
                                        </p:attrNameLst>
                                      </p:cBhvr>
                                      <p:to>
                                        <p:strVal val="visible"/>
                                      </p:to>
                                    </p:set>
                                    <p:animEffect transition="in" filter="wipe(down)">
                                      <p:cBhvr>
                                        <p:cTn id="69" dur="580">
                                          <p:stCondLst>
                                            <p:cond delay="0"/>
                                          </p:stCondLst>
                                        </p:cTn>
                                        <p:tgtEl>
                                          <p:spTgt spid="2053">
                                            <p:txEl>
                                              <p:pRg st="3" end="3"/>
                                            </p:txEl>
                                          </p:spTgt>
                                        </p:tgtEl>
                                      </p:cBhvr>
                                    </p:animEffect>
                                    <p:anim calcmode="lin" valueType="num">
                                      <p:cBhvr>
                                        <p:cTn id="70" dur="1822" tmFilter="0,0; 0.14,0.36; 0.43,0.73; 0.71,0.91; 1.0,1.0">
                                          <p:stCondLst>
                                            <p:cond delay="0"/>
                                          </p:stCondLst>
                                        </p:cTn>
                                        <p:tgtEl>
                                          <p:spTgt spid="2053">
                                            <p:txEl>
                                              <p:pRg st="3" end="3"/>
                                            </p:txEl>
                                          </p:spTgt>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2053">
                                            <p:txEl>
                                              <p:pRg st="3" end="3"/>
                                            </p:txEl>
                                          </p:spTgt>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2053">
                                            <p:txEl>
                                              <p:pRg st="3" end="3"/>
                                            </p:txEl>
                                          </p:spTgt>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2053">
                                            <p:txEl>
                                              <p:pRg st="3" end="3"/>
                                            </p:txEl>
                                          </p:spTgt>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2053">
                                            <p:txEl>
                                              <p:pRg st="3" end="3"/>
                                            </p:txEl>
                                          </p:spTgt>
                                        </p:tgtEl>
                                        <p:attrNameLst>
                                          <p:attrName>ppt_y</p:attrName>
                                        </p:attrNameLst>
                                      </p:cBhvr>
                                      <p:tavLst>
                                        <p:tav tm="0" fmla="#ppt_y-sin(pi*$)/81">
                                          <p:val>
                                            <p:fltVal val="0"/>
                                          </p:val>
                                        </p:tav>
                                        <p:tav tm="100000">
                                          <p:val>
                                            <p:fltVal val="1"/>
                                          </p:val>
                                        </p:tav>
                                      </p:tavLst>
                                    </p:anim>
                                    <p:animScale>
                                      <p:cBhvr>
                                        <p:cTn id="75" dur="26">
                                          <p:stCondLst>
                                            <p:cond delay="650"/>
                                          </p:stCondLst>
                                        </p:cTn>
                                        <p:tgtEl>
                                          <p:spTgt spid="2053">
                                            <p:txEl>
                                              <p:pRg st="3" end="3"/>
                                            </p:txEl>
                                          </p:spTgt>
                                        </p:tgtEl>
                                      </p:cBhvr>
                                      <p:to x="100000" y="60000"/>
                                    </p:animScale>
                                    <p:animScale>
                                      <p:cBhvr>
                                        <p:cTn id="76" dur="166" decel="50000">
                                          <p:stCondLst>
                                            <p:cond delay="676"/>
                                          </p:stCondLst>
                                        </p:cTn>
                                        <p:tgtEl>
                                          <p:spTgt spid="2053">
                                            <p:txEl>
                                              <p:pRg st="3" end="3"/>
                                            </p:txEl>
                                          </p:spTgt>
                                        </p:tgtEl>
                                      </p:cBhvr>
                                      <p:to x="100000" y="100000"/>
                                    </p:animScale>
                                    <p:animScale>
                                      <p:cBhvr>
                                        <p:cTn id="77" dur="26">
                                          <p:stCondLst>
                                            <p:cond delay="1312"/>
                                          </p:stCondLst>
                                        </p:cTn>
                                        <p:tgtEl>
                                          <p:spTgt spid="2053">
                                            <p:txEl>
                                              <p:pRg st="3" end="3"/>
                                            </p:txEl>
                                          </p:spTgt>
                                        </p:tgtEl>
                                      </p:cBhvr>
                                      <p:to x="100000" y="80000"/>
                                    </p:animScale>
                                    <p:animScale>
                                      <p:cBhvr>
                                        <p:cTn id="78" dur="166" decel="50000">
                                          <p:stCondLst>
                                            <p:cond delay="1338"/>
                                          </p:stCondLst>
                                        </p:cTn>
                                        <p:tgtEl>
                                          <p:spTgt spid="2053">
                                            <p:txEl>
                                              <p:pRg st="3" end="3"/>
                                            </p:txEl>
                                          </p:spTgt>
                                        </p:tgtEl>
                                      </p:cBhvr>
                                      <p:to x="100000" y="100000"/>
                                    </p:animScale>
                                    <p:animScale>
                                      <p:cBhvr>
                                        <p:cTn id="79" dur="26">
                                          <p:stCondLst>
                                            <p:cond delay="1642"/>
                                          </p:stCondLst>
                                        </p:cTn>
                                        <p:tgtEl>
                                          <p:spTgt spid="2053">
                                            <p:txEl>
                                              <p:pRg st="3" end="3"/>
                                            </p:txEl>
                                          </p:spTgt>
                                        </p:tgtEl>
                                      </p:cBhvr>
                                      <p:to x="100000" y="90000"/>
                                    </p:animScale>
                                    <p:animScale>
                                      <p:cBhvr>
                                        <p:cTn id="80" dur="166" decel="50000">
                                          <p:stCondLst>
                                            <p:cond delay="1668"/>
                                          </p:stCondLst>
                                        </p:cTn>
                                        <p:tgtEl>
                                          <p:spTgt spid="2053">
                                            <p:txEl>
                                              <p:pRg st="3" end="3"/>
                                            </p:txEl>
                                          </p:spTgt>
                                        </p:tgtEl>
                                      </p:cBhvr>
                                      <p:to x="100000" y="100000"/>
                                    </p:animScale>
                                    <p:animScale>
                                      <p:cBhvr>
                                        <p:cTn id="81" dur="26">
                                          <p:stCondLst>
                                            <p:cond delay="1808"/>
                                          </p:stCondLst>
                                        </p:cTn>
                                        <p:tgtEl>
                                          <p:spTgt spid="2053">
                                            <p:txEl>
                                              <p:pRg st="3" end="3"/>
                                            </p:txEl>
                                          </p:spTgt>
                                        </p:tgtEl>
                                      </p:cBhvr>
                                      <p:to x="100000" y="95000"/>
                                    </p:animScale>
                                    <p:animScale>
                                      <p:cBhvr>
                                        <p:cTn id="82" dur="166" decel="50000">
                                          <p:stCondLst>
                                            <p:cond delay="1834"/>
                                          </p:stCondLst>
                                        </p:cTn>
                                        <p:tgtEl>
                                          <p:spTgt spid="2053">
                                            <p:txEl>
                                              <p:pRg st="3" end="3"/>
                                            </p:txEl>
                                          </p:spTgt>
                                        </p:tgtEl>
                                      </p:cBhvr>
                                      <p:to x="100000" y="100000"/>
                                    </p:animScale>
                                  </p:childTnLst>
                                </p:cTn>
                              </p:par>
                            </p:childTnLst>
                          </p:cTn>
                        </p:par>
                      </p:childTnLst>
                    </p:cTn>
                  </p:par>
                  <p:par>
                    <p:cTn id="83" fill="hold" nodeType="clickPar">
                      <p:stCondLst>
                        <p:cond delay="indefinite"/>
                      </p:stCondLst>
                      <p:childTnLst>
                        <p:par>
                          <p:cTn id="84" fill="hold" nodeType="withGroup">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2053">
                                            <p:txEl>
                                              <p:pRg st="4" end="4"/>
                                            </p:txEl>
                                          </p:spTgt>
                                        </p:tgtEl>
                                        <p:attrNameLst>
                                          <p:attrName>style.visibility</p:attrName>
                                        </p:attrNameLst>
                                      </p:cBhvr>
                                      <p:to>
                                        <p:strVal val="visible"/>
                                      </p:to>
                                    </p:set>
                                    <p:animEffect transition="in" filter="wipe(down)">
                                      <p:cBhvr>
                                        <p:cTn id="87" dur="580">
                                          <p:stCondLst>
                                            <p:cond delay="0"/>
                                          </p:stCondLst>
                                        </p:cTn>
                                        <p:tgtEl>
                                          <p:spTgt spid="2053">
                                            <p:txEl>
                                              <p:pRg st="4" end="4"/>
                                            </p:txEl>
                                          </p:spTgt>
                                        </p:tgtEl>
                                      </p:cBhvr>
                                    </p:animEffect>
                                    <p:anim calcmode="lin" valueType="num">
                                      <p:cBhvr>
                                        <p:cTn id="88" dur="1822" tmFilter="0,0; 0.14,0.36; 0.43,0.73; 0.71,0.91; 1.0,1.0">
                                          <p:stCondLst>
                                            <p:cond delay="0"/>
                                          </p:stCondLst>
                                        </p:cTn>
                                        <p:tgtEl>
                                          <p:spTgt spid="2053">
                                            <p:txEl>
                                              <p:pRg st="4" end="4"/>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053">
                                            <p:txEl>
                                              <p:pRg st="4" end="4"/>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053">
                                            <p:txEl>
                                              <p:pRg st="4" end="4"/>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053">
                                            <p:txEl>
                                              <p:pRg st="4" end="4"/>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053">
                                            <p:txEl>
                                              <p:pRg st="4" end="4"/>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2053">
                                            <p:txEl>
                                              <p:pRg st="4" end="4"/>
                                            </p:txEl>
                                          </p:spTgt>
                                        </p:tgtEl>
                                      </p:cBhvr>
                                      <p:to x="100000" y="60000"/>
                                    </p:animScale>
                                    <p:animScale>
                                      <p:cBhvr>
                                        <p:cTn id="94" dur="166" decel="50000">
                                          <p:stCondLst>
                                            <p:cond delay="676"/>
                                          </p:stCondLst>
                                        </p:cTn>
                                        <p:tgtEl>
                                          <p:spTgt spid="2053">
                                            <p:txEl>
                                              <p:pRg st="4" end="4"/>
                                            </p:txEl>
                                          </p:spTgt>
                                        </p:tgtEl>
                                      </p:cBhvr>
                                      <p:to x="100000" y="100000"/>
                                    </p:animScale>
                                    <p:animScale>
                                      <p:cBhvr>
                                        <p:cTn id="95" dur="26">
                                          <p:stCondLst>
                                            <p:cond delay="1312"/>
                                          </p:stCondLst>
                                        </p:cTn>
                                        <p:tgtEl>
                                          <p:spTgt spid="2053">
                                            <p:txEl>
                                              <p:pRg st="4" end="4"/>
                                            </p:txEl>
                                          </p:spTgt>
                                        </p:tgtEl>
                                      </p:cBhvr>
                                      <p:to x="100000" y="80000"/>
                                    </p:animScale>
                                    <p:animScale>
                                      <p:cBhvr>
                                        <p:cTn id="96" dur="166" decel="50000">
                                          <p:stCondLst>
                                            <p:cond delay="1338"/>
                                          </p:stCondLst>
                                        </p:cTn>
                                        <p:tgtEl>
                                          <p:spTgt spid="2053">
                                            <p:txEl>
                                              <p:pRg st="4" end="4"/>
                                            </p:txEl>
                                          </p:spTgt>
                                        </p:tgtEl>
                                      </p:cBhvr>
                                      <p:to x="100000" y="100000"/>
                                    </p:animScale>
                                    <p:animScale>
                                      <p:cBhvr>
                                        <p:cTn id="97" dur="26">
                                          <p:stCondLst>
                                            <p:cond delay="1642"/>
                                          </p:stCondLst>
                                        </p:cTn>
                                        <p:tgtEl>
                                          <p:spTgt spid="2053">
                                            <p:txEl>
                                              <p:pRg st="4" end="4"/>
                                            </p:txEl>
                                          </p:spTgt>
                                        </p:tgtEl>
                                      </p:cBhvr>
                                      <p:to x="100000" y="90000"/>
                                    </p:animScale>
                                    <p:animScale>
                                      <p:cBhvr>
                                        <p:cTn id="98" dur="166" decel="50000">
                                          <p:stCondLst>
                                            <p:cond delay="1668"/>
                                          </p:stCondLst>
                                        </p:cTn>
                                        <p:tgtEl>
                                          <p:spTgt spid="2053">
                                            <p:txEl>
                                              <p:pRg st="4" end="4"/>
                                            </p:txEl>
                                          </p:spTgt>
                                        </p:tgtEl>
                                      </p:cBhvr>
                                      <p:to x="100000" y="100000"/>
                                    </p:animScale>
                                    <p:animScale>
                                      <p:cBhvr>
                                        <p:cTn id="99" dur="26">
                                          <p:stCondLst>
                                            <p:cond delay="1808"/>
                                          </p:stCondLst>
                                        </p:cTn>
                                        <p:tgtEl>
                                          <p:spTgt spid="2053">
                                            <p:txEl>
                                              <p:pRg st="4" end="4"/>
                                            </p:txEl>
                                          </p:spTgt>
                                        </p:tgtEl>
                                      </p:cBhvr>
                                      <p:to x="100000" y="95000"/>
                                    </p:animScale>
                                    <p:animScale>
                                      <p:cBhvr>
                                        <p:cTn id="100" dur="166" decel="50000">
                                          <p:stCondLst>
                                            <p:cond delay="1834"/>
                                          </p:stCondLst>
                                        </p:cTn>
                                        <p:tgtEl>
                                          <p:spTgt spid="205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30"/>
          <p:cNvGrpSpPr>
            <a:grpSpLocks noChangeAspect="1"/>
          </p:cNvGrpSpPr>
          <p:nvPr/>
        </p:nvGrpSpPr>
        <p:grpSpPr bwMode="auto">
          <a:xfrm>
            <a:off x="93663" y="1604963"/>
            <a:ext cx="8669337" cy="5176837"/>
            <a:chOff x="-248" y="228"/>
            <a:chExt cx="5921" cy="3536"/>
          </a:xfrm>
        </p:grpSpPr>
        <p:sp>
          <p:nvSpPr>
            <p:cNvPr id="10245" name="Line 108"/>
            <p:cNvSpPr>
              <a:spLocks noChangeAspect="1" noChangeShapeType="1"/>
            </p:cNvSpPr>
            <p:nvPr/>
          </p:nvSpPr>
          <p:spPr bwMode="auto">
            <a:xfrm>
              <a:off x="0" y="2378"/>
              <a:ext cx="144" cy="7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6" name="Oval 2"/>
            <p:cNvSpPr>
              <a:spLocks noChangeAspect="1" noChangeArrowheads="1"/>
            </p:cNvSpPr>
            <p:nvPr/>
          </p:nvSpPr>
          <p:spPr bwMode="auto">
            <a:xfrm>
              <a:off x="36" y="2408"/>
              <a:ext cx="192" cy="15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Phe</a:t>
              </a:r>
            </a:p>
          </p:txBody>
        </p:sp>
        <p:sp>
          <p:nvSpPr>
            <p:cNvPr id="10247" name="Oval 3"/>
            <p:cNvSpPr>
              <a:spLocks noChangeAspect="1" noChangeArrowheads="1"/>
            </p:cNvSpPr>
            <p:nvPr/>
          </p:nvSpPr>
          <p:spPr bwMode="auto">
            <a:xfrm>
              <a:off x="216" y="2477"/>
              <a:ext cx="192" cy="15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Val</a:t>
              </a:r>
            </a:p>
          </p:txBody>
        </p:sp>
        <p:sp>
          <p:nvSpPr>
            <p:cNvPr id="10248" name="Oval 4"/>
            <p:cNvSpPr>
              <a:spLocks noChangeAspect="1" noChangeArrowheads="1"/>
            </p:cNvSpPr>
            <p:nvPr/>
          </p:nvSpPr>
          <p:spPr bwMode="auto">
            <a:xfrm>
              <a:off x="396" y="2536"/>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Asn</a:t>
              </a:r>
            </a:p>
          </p:txBody>
        </p:sp>
        <p:sp>
          <p:nvSpPr>
            <p:cNvPr id="10249" name="Oval 5"/>
            <p:cNvSpPr>
              <a:spLocks noChangeAspect="1" noChangeArrowheads="1"/>
            </p:cNvSpPr>
            <p:nvPr/>
          </p:nvSpPr>
          <p:spPr bwMode="auto">
            <a:xfrm>
              <a:off x="588" y="2596"/>
              <a:ext cx="192" cy="15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Gln</a:t>
              </a:r>
            </a:p>
          </p:txBody>
        </p:sp>
        <p:sp>
          <p:nvSpPr>
            <p:cNvPr id="10250" name="Oval 6"/>
            <p:cNvSpPr>
              <a:spLocks noChangeAspect="1" noChangeArrowheads="1"/>
            </p:cNvSpPr>
            <p:nvPr/>
          </p:nvSpPr>
          <p:spPr bwMode="auto">
            <a:xfrm>
              <a:off x="768" y="2655"/>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His</a:t>
              </a:r>
            </a:p>
          </p:txBody>
        </p:sp>
        <p:sp>
          <p:nvSpPr>
            <p:cNvPr id="10251" name="Oval 7"/>
            <p:cNvSpPr>
              <a:spLocks noChangeAspect="1" noChangeArrowheads="1"/>
            </p:cNvSpPr>
            <p:nvPr/>
          </p:nvSpPr>
          <p:spPr bwMode="auto">
            <a:xfrm>
              <a:off x="948" y="2715"/>
              <a:ext cx="192" cy="15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Leu</a:t>
              </a:r>
            </a:p>
          </p:txBody>
        </p:sp>
        <p:sp>
          <p:nvSpPr>
            <p:cNvPr id="10252" name="Oval 8"/>
            <p:cNvSpPr>
              <a:spLocks noChangeAspect="1" noChangeArrowheads="1"/>
            </p:cNvSpPr>
            <p:nvPr/>
          </p:nvSpPr>
          <p:spPr bwMode="auto">
            <a:xfrm>
              <a:off x="1128" y="2764"/>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Cys</a:t>
              </a:r>
            </a:p>
          </p:txBody>
        </p:sp>
        <p:sp>
          <p:nvSpPr>
            <p:cNvPr id="10253" name="Oval 9"/>
            <p:cNvSpPr>
              <a:spLocks noChangeAspect="1" noChangeArrowheads="1"/>
            </p:cNvSpPr>
            <p:nvPr/>
          </p:nvSpPr>
          <p:spPr bwMode="auto">
            <a:xfrm>
              <a:off x="1308" y="2804"/>
              <a:ext cx="192" cy="15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Gly</a:t>
              </a:r>
            </a:p>
          </p:txBody>
        </p:sp>
        <p:sp>
          <p:nvSpPr>
            <p:cNvPr id="10254" name="Oval 10"/>
            <p:cNvSpPr>
              <a:spLocks noChangeAspect="1" noChangeArrowheads="1"/>
            </p:cNvSpPr>
            <p:nvPr/>
          </p:nvSpPr>
          <p:spPr bwMode="auto">
            <a:xfrm>
              <a:off x="1488" y="2853"/>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Ser</a:t>
              </a:r>
            </a:p>
          </p:txBody>
        </p:sp>
        <p:sp>
          <p:nvSpPr>
            <p:cNvPr id="10255" name="Oval 11"/>
            <p:cNvSpPr>
              <a:spLocks noChangeAspect="1" noChangeArrowheads="1"/>
            </p:cNvSpPr>
            <p:nvPr/>
          </p:nvSpPr>
          <p:spPr bwMode="auto">
            <a:xfrm>
              <a:off x="1680" y="2888"/>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His</a:t>
              </a:r>
            </a:p>
          </p:txBody>
        </p:sp>
        <p:sp>
          <p:nvSpPr>
            <p:cNvPr id="10256" name="Oval 12"/>
            <p:cNvSpPr>
              <a:spLocks noChangeAspect="1" noChangeArrowheads="1"/>
            </p:cNvSpPr>
            <p:nvPr/>
          </p:nvSpPr>
          <p:spPr bwMode="auto">
            <a:xfrm>
              <a:off x="1872" y="2918"/>
              <a:ext cx="192" cy="15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Leu</a:t>
              </a:r>
            </a:p>
          </p:txBody>
        </p:sp>
        <p:sp>
          <p:nvSpPr>
            <p:cNvPr id="10257" name="Oval 13"/>
            <p:cNvSpPr>
              <a:spLocks noChangeAspect="1" noChangeArrowheads="1"/>
            </p:cNvSpPr>
            <p:nvPr/>
          </p:nvSpPr>
          <p:spPr bwMode="auto">
            <a:xfrm>
              <a:off x="2064" y="2947"/>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Val</a:t>
              </a:r>
            </a:p>
          </p:txBody>
        </p:sp>
        <p:sp>
          <p:nvSpPr>
            <p:cNvPr id="10258" name="Oval 14"/>
            <p:cNvSpPr>
              <a:spLocks noChangeAspect="1" noChangeArrowheads="1"/>
            </p:cNvSpPr>
            <p:nvPr/>
          </p:nvSpPr>
          <p:spPr bwMode="auto">
            <a:xfrm>
              <a:off x="2256" y="2972"/>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Glu</a:t>
              </a:r>
            </a:p>
          </p:txBody>
        </p:sp>
        <p:sp>
          <p:nvSpPr>
            <p:cNvPr id="10259" name="Oval 15"/>
            <p:cNvSpPr>
              <a:spLocks noChangeAspect="1" noChangeArrowheads="1"/>
            </p:cNvSpPr>
            <p:nvPr/>
          </p:nvSpPr>
          <p:spPr bwMode="auto">
            <a:xfrm>
              <a:off x="2448" y="2982"/>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Ala</a:t>
              </a:r>
            </a:p>
          </p:txBody>
        </p:sp>
        <p:sp>
          <p:nvSpPr>
            <p:cNvPr id="10260" name="Oval 16"/>
            <p:cNvSpPr>
              <a:spLocks noChangeAspect="1" noChangeArrowheads="1"/>
            </p:cNvSpPr>
            <p:nvPr/>
          </p:nvSpPr>
          <p:spPr bwMode="auto">
            <a:xfrm>
              <a:off x="2640" y="2987"/>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Leu</a:t>
              </a:r>
            </a:p>
          </p:txBody>
        </p:sp>
        <p:sp>
          <p:nvSpPr>
            <p:cNvPr id="10261" name="Oval 17"/>
            <p:cNvSpPr>
              <a:spLocks noChangeAspect="1" noChangeArrowheads="1"/>
            </p:cNvSpPr>
            <p:nvPr/>
          </p:nvSpPr>
          <p:spPr bwMode="auto">
            <a:xfrm>
              <a:off x="3024" y="2987"/>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Leu</a:t>
              </a:r>
            </a:p>
          </p:txBody>
        </p:sp>
        <p:sp>
          <p:nvSpPr>
            <p:cNvPr id="10262" name="Oval 18"/>
            <p:cNvSpPr>
              <a:spLocks noChangeAspect="1" noChangeArrowheads="1"/>
            </p:cNvSpPr>
            <p:nvPr/>
          </p:nvSpPr>
          <p:spPr bwMode="auto">
            <a:xfrm>
              <a:off x="2832" y="2987"/>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Tyr</a:t>
              </a:r>
            </a:p>
          </p:txBody>
        </p:sp>
        <p:sp>
          <p:nvSpPr>
            <p:cNvPr id="10263" name="Oval 19"/>
            <p:cNvSpPr>
              <a:spLocks noChangeAspect="1" noChangeArrowheads="1"/>
            </p:cNvSpPr>
            <p:nvPr/>
          </p:nvSpPr>
          <p:spPr bwMode="auto">
            <a:xfrm>
              <a:off x="3216" y="2982"/>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Val</a:t>
              </a:r>
            </a:p>
          </p:txBody>
        </p:sp>
        <p:sp>
          <p:nvSpPr>
            <p:cNvPr id="10264" name="Oval 20"/>
            <p:cNvSpPr>
              <a:spLocks noChangeAspect="1" noChangeArrowheads="1"/>
            </p:cNvSpPr>
            <p:nvPr/>
          </p:nvSpPr>
          <p:spPr bwMode="auto">
            <a:xfrm>
              <a:off x="3408" y="2982"/>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Cys</a:t>
              </a:r>
            </a:p>
          </p:txBody>
        </p:sp>
        <p:sp>
          <p:nvSpPr>
            <p:cNvPr id="10265" name="Oval 21"/>
            <p:cNvSpPr>
              <a:spLocks noChangeAspect="1" noChangeArrowheads="1"/>
            </p:cNvSpPr>
            <p:nvPr/>
          </p:nvSpPr>
          <p:spPr bwMode="auto">
            <a:xfrm>
              <a:off x="3600" y="2977"/>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Gly</a:t>
              </a:r>
            </a:p>
          </p:txBody>
        </p:sp>
        <p:sp>
          <p:nvSpPr>
            <p:cNvPr id="10266" name="Oval 22"/>
            <p:cNvSpPr>
              <a:spLocks noChangeAspect="1" noChangeArrowheads="1"/>
            </p:cNvSpPr>
            <p:nvPr/>
          </p:nvSpPr>
          <p:spPr bwMode="auto">
            <a:xfrm>
              <a:off x="3984" y="2957"/>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Arg</a:t>
              </a:r>
            </a:p>
          </p:txBody>
        </p:sp>
        <p:sp>
          <p:nvSpPr>
            <p:cNvPr id="10267" name="Oval 23"/>
            <p:cNvSpPr>
              <a:spLocks noChangeAspect="1" noChangeArrowheads="1"/>
            </p:cNvSpPr>
            <p:nvPr/>
          </p:nvSpPr>
          <p:spPr bwMode="auto">
            <a:xfrm>
              <a:off x="3792" y="2967"/>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Glu</a:t>
              </a:r>
            </a:p>
          </p:txBody>
        </p:sp>
        <p:sp>
          <p:nvSpPr>
            <p:cNvPr id="10268" name="Oval 24"/>
            <p:cNvSpPr>
              <a:spLocks noChangeAspect="1" noChangeArrowheads="1"/>
            </p:cNvSpPr>
            <p:nvPr/>
          </p:nvSpPr>
          <p:spPr bwMode="auto">
            <a:xfrm>
              <a:off x="4176" y="2928"/>
              <a:ext cx="192" cy="15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Gly</a:t>
              </a:r>
            </a:p>
          </p:txBody>
        </p:sp>
        <p:sp>
          <p:nvSpPr>
            <p:cNvPr id="10269" name="Oval 25"/>
            <p:cNvSpPr>
              <a:spLocks noChangeAspect="1" noChangeArrowheads="1"/>
            </p:cNvSpPr>
            <p:nvPr/>
          </p:nvSpPr>
          <p:spPr bwMode="auto">
            <a:xfrm>
              <a:off x="4368" y="2913"/>
              <a:ext cx="192" cy="15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Phe</a:t>
              </a:r>
            </a:p>
          </p:txBody>
        </p:sp>
        <p:sp>
          <p:nvSpPr>
            <p:cNvPr id="10270" name="Oval 26"/>
            <p:cNvSpPr>
              <a:spLocks noChangeAspect="1" noChangeArrowheads="1"/>
            </p:cNvSpPr>
            <p:nvPr/>
          </p:nvSpPr>
          <p:spPr bwMode="auto">
            <a:xfrm>
              <a:off x="4752" y="2853"/>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Tyr</a:t>
              </a:r>
            </a:p>
          </p:txBody>
        </p:sp>
        <p:sp>
          <p:nvSpPr>
            <p:cNvPr id="10271" name="Oval 27"/>
            <p:cNvSpPr>
              <a:spLocks noChangeAspect="1" noChangeArrowheads="1"/>
            </p:cNvSpPr>
            <p:nvPr/>
          </p:nvSpPr>
          <p:spPr bwMode="auto">
            <a:xfrm>
              <a:off x="4560" y="2883"/>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Phe</a:t>
              </a:r>
            </a:p>
          </p:txBody>
        </p:sp>
        <p:sp>
          <p:nvSpPr>
            <p:cNvPr id="10272" name="Oval 32"/>
            <p:cNvSpPr>
              <a:spLocks noChangeAspect="1" noChangeArrowheads="1"/>
            </p:cNvSpPr>
            <p:nvPr/>
          </p:nvSpPr>
          <p:spPr bwMode="auto">
            <a:xfrm>
              <a:off x="4908" y="2749"/>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Gly</a:t>
              </a:r>
            </a:p>
          </p:txBody>
        </p:sp>
        <p:sp>
          <p:nvSpPr>
            <p:cNvPr id="10273" name="Oval 33"/>
            <p:cNvSpPr>
              <a:spLocks noChangeAspect="1" noChangeArrowheads="1"/>
            </p:cNvSpPr>
            <p:nvPr/>
          </p:nvSpPr>
          <p:spPr bwMode="auto">
            <a:xfrm>
              <a:off x="5052" y="2645"/>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Phe</a:t>
              </a:r>
            </a:p>
          </p:txBody>
        </p:sp>
        <p:sp>
          <p:nvSpPr>
            <p:cNvPr id="10274" name="Oval 34"/>
            <p:cNvSpPr>
              <a:spLocks noChangeAspect="1" noChangeArrowheads="1"/>
            </p:cNvSpPr>
            <p:nvPr/>
          </p:nvSpPr>
          <p:spPr bwMode="auto">
            <a:xfrm>
              <a:off x="5268" y="2378"/>
              <a:ext cx="192" cy="15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Tyr</a:t>
              </a:r>
            </a:p>
          </p:txBody>
        </p:sp>
        <p:sp>
          <p:nvSpPr>
            <p:cNvPr id="10275" name="Oval 35"/>
            <p:cNvSpPr>
              <a:spLocks noChangeAspect="1" noChangeArrowheads="1"/>
            </p:cNvSpPr>
            <p:nvPr/>
          </p:nvSpPr>
          <p:spPr bwMode="auto">
            <a:xfrm>
              <a:off x="5172" y="2517"/>
              <a:ext cx="192" cy="15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Phe</a:t>
              </a:r>
            </a:p>
          </p:txBody>
        </p:sp>
        <p:sp>
          <p:nvSpPr>
            <p:cNvPr id="10276" name="Oval 36"/>
            <p:cNvSpPr>
              <a:spLocks noChangeAspect="1" noChangeArrowheads="1"/>
            </p:cNvSpPr>
            <p:nvPr/>
          </p:nvSpPr>
          <p:spPr bwMode="auto">
            <a:xfrm>
              <a:off x="5328" y="2214"/>
              <a:ext cx="192" cy="159"/>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Arg</a:t>
              </a:r>
            </a:p>
          </p:txBody>
        </p:sp>
        <p:sp>
          <p:nvSpPr>
            <p:cNvPr id="10277" name="Oval 37"/>
            <p:cNvSpPr>
              <a:spLocks noChangeAspect="1" noChangeArrowheads="1"/>
            </p:cNvSpPr>
            <p:nvPr/>
          </p:nvSpPr>
          <p:spPr bwMode="auto">
            <a:xfrm>
              <a:off x="5352" y="2061"/>
              <a:ext cx="192" cy="15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Arg</a:t>
              </a:r>
            </a:p>
          </p:txBody>
        </p:sp>
        <p:sp>
          <p:nvSpPr>
            <p:cNvPr id="10278" name="Oval 38"/>
            <p:cNvSpPr>
              <a:spLocks noChangeAspect="1" noChangeArrowheads="1"/>
            </p:cNvSpPr>
            <p:nvPr/>
          </p:nvSpPr>
          <p:spPr bwMode="auto">
            <a:xfrm>
              <a:off x="5364" y="1729"/>
              <a:ext cx="192" cy="15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Ala</a:t>
              </a:r>
            </a:p>
          </p:txBody>
        </p:sp>
        <p:sp>
          <p:nvSpPr>
            <p:cNvPr id="10279" name="Oval 39"/>
            <p:cNvSpPr>
              <a:spLocks noChangeAspect="1" noChangeArrowheads="1"/>
            </p:cNvSpPr>
            <p:nvPr/>
          </p:nvSpPr>
          <p:spPr bwMode="auto">
            <a:xfrm>
              <a:off x="5364" y="1897"/>
              <a:ext cx="192" cy="159"/>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Glu</a:t>
              </a:r>
            </a:p>
          </p:txBody>
        </p:sp>
        <p:sp>
          <p:nvSpPr>
            <p:cNvPr id="10280" name="Oval 40"/>
            <p:cNvSpPr>
              <a:spLocks noChangeAspect="1" noChangeArrowheads="1"/>
            </p:cNvSpPr>
            <p:nvPr/>
          </p:nvSpPr>
          <p:spPr bwMode="auto">
            <a:xfrm>
              <a:off x="5376" y="1565"/>
              <a:ext cx="192" cy="159"/>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Glu</a:t>
              </a:r>
            </a:p>
          </p:txBody>
        </p:sp>
        <p:sp>
          <p:nvSpPr>
            <p:cNvPr id="10281" name="Oval 41"/>
            <p:cNvSpPr>
              <a:spLocks noChangeAspect="1" noChangeArrowheads="1"/>
            </p:cNvSpPr>
            <p:nvPr/>
          </p:nvSpPr>
          <p:spPr bwMode="auto">
            <a:xfrm>
              <a:off x="5364" y="1402"/>
              <a:ext cx="192" cy="15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Asp</a:t>
              </a:r>
            </a:p>
          </p:txBody>
        </p:sp>
        <p:sp>
          <p:nvSpPr>
            <p:cNvPr id="10282" name="Oval 42"/>
            <p:cNvSpPr>
              <a:spLocks noChangeAspect="1" noChangeArrowheads="1"/>
            </p:cNvSpPr>
            <p:nvPr/>
          </p:nvSpPr>
          <p:spPr bwMode="auto">
            <a:xfrm>
              <a:off x="5268" y="1085"/>
              <a:ext cx="192" cy="15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Gln</a:t>
              </a:r>
            </a:p>
          </p:txBody>
        </p:sp>
        <p:sp>
          <p:nvSpPr>
            <p:cNvPr id="10283" name="Oval 43"/>
            <p:cNvSpPr>
              <a:spLocks noChangeAspect="1" noChangeArrowheads="1"/>
            </p:cNvSpPr>
            <p:nvPr/>
          </p:nvSpPr>
          <p:spPr bwMode="auto">
            <a:xfrm>
              <a:off x="5316" y="1243"/>
              <a:ext cx="192" cy="159"/>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Leu</a:t>
              </a:r>
            </a:p>
          </p:txBody>
        </p:sp>
        <p:sp>
          <p:nvSpPr>
            <p:cNvPr id="10284" name="Oval 44"/>
            <p:cNvSpPr>
              <a:spLocks noChangeAspect="1" noChangeArrowheads="1"/>
            </p:cNvSpPr>
            <p:nvPr/>
          </p:nvSpPr>
          <p:spPr bwMode="auto">
            <a:xfrm>
              <a:off x="5184" y="936"/>
              <a:ext cx="192" cy="159"/>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Val</a:t>
              </a:r>
            </a:p>
          </p:txBody>
        </p:sp>
        <p:sp>
          <p:nvSpPr>
            <p:cNvPr id="10285" name="Oval 45"/>
            <p:cNvSpPr>
              <a:spLocks noChangeAspect="1" noChangeArrowheads="1"/>
            </p:cNvSpPr>
            <p:nvPr/>
          </p:nvSpPr>
          <p:spPr bwMode="auto">
            <a:xfrm>
              <a:off x="5100" y="788"/>
              <a:ext cx="192" cy="15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Gly</a:t>
              </a:r>
            </a:p>
          </p:txBody>
        </p:sp>
        <p:sp>
          <p:nvSpPr>
            <p:cNvPr id="10286" name="Oval 46"/>
            <p:cNvSpPr>
              <a:spLocks noChangeAspect="1" noChangeArrowheads="1"/>
            </p:cNvSpPr>
            <p:nvPr/>
          </p:nvSpPr>
          <p:spPr bwMode="auto">
            <a:xfrm>
              <a:off x="4992" y="654"/>
              <a:ext cx="192" cy="159"/>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Gln</a:t>
              </a:r>
            </a:p>
          </p:txBody>
        </p:sp>
        <p:sp>
          <p:nvSpPr>
            <p:cNvPr id="10287" name="Oval 47"/>
            <p:cNvSpPr>
              <a:spLocks noChangeAspect="1" noChangeArrowheads="1"/>
            </p:cNvSpPr>
            <p:nvPr/>
          </p:nvSpPr>
          <p:spPr bwMode="auto">
            <a:xfrm>
              <a:off x="4692" y="441"/>
              <a:ext cx="192" cy="159"/>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Glu</a:t>
              </a:r>
            </a:p>
          </p:txBody>
        </p:sp>
        <p:sp>
          <p:nvSpPr>
            <p:cNvPr id="10288" name="Oval 48"/>
            <p:cNvSpPr>
              <a:spLocks noChangeAspect="1" noChangeArrowheads="1"/>
            </p:cNvSpPr>
            <p:nvPr/>
          </p:nvSpPr>
          <p:spPr bwMode="auto">
            <a:xfrm>
              <a:off x="4872" y="520"/>
              <a:ext cx="192" cy="159"/>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Val</a:t>
              </a:r>
            </a:p>
          </p:txBody>
        </p:sp>
        <p:sp>
          <p:nvSpPr>
            <p:cNvPr id="10289" name="Oval 49"/>
            <p:cNvSpPr>
              <a:spLocks noChangeAspect="1" noChangeArrowheads="1"/>
            </p:cNvSpPr>
            <p:nvPr/>
          </p:nvSpPr>
          <p:spPr bwMode="auto">
            <a:xfrm>
              <a:off x="4512" y="372"/>
              <a:ext cx="192" cy="15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sz="1200">
                  <a:latin typeface="Times New Roman" panose="02020603050405020304" pitchFamily="18" charset="0"/>
                  <a:cs typeface="Times New Roman" panose="02020603050405020304" pitchFamily="18" charset="0"/>
                </a:rPr>
                <a:t>Leu</a:t>
              </a:r>
            </a:p>
          </p:txBody>
        </p:sp>
        <p:sp>
          <p:nvSpPr>
            <p:cNvPr id="10290" name="Oval 50"/>
            <p:cNvSpPr>
              <a:spLocks noChangeAspect="1" noChangeArrowheads="1"/>
            </p:cNvSpPr>
            <p:nvPr/>
          </p:nvSpPr>
          <p:spPr bwMode="auto">
            <a:xfrm>
              <a:off x="4308" y="332"/>
              <a:ext cx="192" cy="159"/>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Gly</a:t>
              </a:r>
            </a:p>
          </p:txBody>
        </p:sp>
        <p:sp>
          <p:nvSpPr>
            <p:cNvPr id="10291" name="Oval 51"/>
            <p:cNvSpPr>
              <a:spLocks noChangeAspect="1" noChangeArrowheads="1"/>
            </p:cNvSpPr>
            <p:nvPr/>
          </p:nvSpPr>
          <p:spPr bwMode="auto">
            <a:xfrm>
              <a:off x="4128" y="292"/>
              <a:ext cx="192" cy="159"/>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Gly</a:t>
              </a:r>
            </a:p>
          </p:txBody>
        </p:sp>
        <p:sp>
          <p:nvSpPr>
            <p:cNvPr id="10292" name="Oval 52"/>
            <p:cNvSpPr>
              <a:spLocks noChangeAspect="1" noChangeArrowheads="1"/>
            </p:cNvSpPr>
            <p:nvPr/>
          </p:nvSpPr>
          <p:spPr bwMode="auto">
            <a:xfrm>
              <a:off x="3936" y="282"/>
              <a:ext cx="192" cy="159"/>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Gly</a:t>
              </a:r>
            </a:p>
          </p:txBody>
        </p:sp>
        <p:sp>
          <p:nvSpPr>
            <p:cNvPr id="10293" name="Oval 53"/>
            <p:cNvSpPr>
              <a:spLocks noChangeAspect="1" noChangeArrowheads="1"/>
            </p:cNvSpPr>
            <p:nvPr/>
          </p:nvSpPr>
          <p:spPr bwMode="auto">
            <a:xfrm>
              <a:off x="3540" y="238"/>
              <a:ext cx="192" cy="15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Gly</a:t>
              </a:r>
            </a:p>
          </p:txBody>
        </p:sp>
        <p:sp>
          <p:nvSpPr>
            <p:cNvPr id="10294" name="Oval 54"/>
            <p:cNvSpPr>
              <a:spLocks noChangeAspect="1" noChangeArrowheads="1"/>
            </p:cNvSpPr>
            <p:nvPr/>
          </p:nvSpPr>
          <p:spPr bwMode="auto">
            <a:xfrm>
              <a:off x="3744" y="248"/>
              <a:ext cx="192" cy="15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Pro</a:t>
              </a:r>
            </a:p>
          </p:txBody>
        </p:sp>
        <p:sp>
          <p:nvSpPr>
            <p:cNvPr id="10295" name="Oval 55"/>
            <p:cNvSpPr>
              <a:spLocks noChangeAspect="1" noChangeArrowheads="1"/>
            </p:cNvSpPr>
            <p:nvPr/>
          </p:nvSpPr>
          <p:spPr bwMode="auto">
            <a:xfrm>
              <a:off x="2184" y="322"/>
              <a:ext cx="192" cy="159"/>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Leu</a:t>
              </a:r>
            </a:p>
          </p:txBody>
        </p:sp>
        <p:sp>
          <p:nvSpPr>
            <p:cNvPr id="10296" name="Oval 56"/>
            <p:cNvSpPr>
              <a:spLocks noChangeAspect="1" noChangeArrowheads="1"/>
            </p:cNvSpPr>
            <p:nvPr/>
          </p:nvSpPr>
          <p:spPr bwMode="auto">
            <a:xfrm>
              <a:off x="2376" y="297"/>
              <a:ext cx="192" cy="159"/>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Pro</a:t>
              </a:r>
            </a:p>
          </p:txBody>
        </p:sp>
        <p:sp>
          <p:nvSpPr>
            <p:cNvPr id="10297" name="Oval 57"/>
            <p:cNvSpPr>
              <a:spLocks noChangeAspect="1" noChangeArrowheads="1"/>
            </p:cNvSpPr>
            <p:nvPr/>
          </p:nvSpPr>
          <p:spPr bwMode="auto">
            <a:xfrm>
              <a:off x="2568" y="287"/>
              <a:ext cx="192" cy="159"/>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Gln</a:t>
              </a:r>
            </a:p>
          </p:txBody>
        </p:sp>
        <p:sp>
          <p:nvSpPr>
            <p:cNvPr id="10298" name="Oval 58"/>
            <p:cNvSpPr>
              <a:spLocks noChangeAspect="1" noChangeArrowheads="1"/>
            </p:cNvSpPr>
            <p:nvPr/>
          </p:nvSpPr>
          <p:spPr bwMode="auto">
            <a:xfrm>
              <a:off x="2760" y="253"/>
              <a:ext cx="192" cy="15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Leu</a:t>
              </a:r>
            </a:p>
          </p:txBody>
        </p:sp>
        <p:sp>
          <p:nvSpPr>
            <p:cNvPr id="10299" name="Oval 59"/>
            <p:cNvSpPr>
              <a:spLocks noChangeAspect="1" noChangeArrowheads="1"/>
            </p:cNvSpPr>
            <p:nvPr/>
          </p:nvSpPr>
          <p:spPr bwMode="auto">
            <a:xfrm>
              <a:off x="3144" y="233"/>
              <a:ext cx="192" cy="15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Gly</a:t>
              </a:r>
            </a:p>
          </p:txBody>
        </p:sp>
        <p:sp>
          <p:nvSpPr>
            <p:cNvPr id="10300" name="Oval 60"/>
            <p:cNvSpPr>
              <a:spLocks noChangeAspect="1" noChangeArrowheads="1"/>
            </p:cNvSpPr>
            <p:nvPr/>
          </p:nvSpPr>
          <p:spPr bwMode="auto">
            <a:xfrm>
              <a:off x="2952" y="233"/>
              <a:ext cx="192" cy="15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Ser</a:t>
              </a:r>
            </a:p>
          </p:txBody>
        </p:sp>
        <p:sp>
          <p:nvSpPr>
            <p:cNvPr id="10301" name="Oval 61"/>
            <p:cNvSpPr>
              <a:spLocks noChangeAspect="1" noChangeArrowheads="1"/>
            </p:cNvSpPr>
            <p:nvPr/>
          </p:nvSpPr>
          <p:spPr bwMode="auto">
            <a:xfrm>
              <a:off x="3336" y="228"/>
              <a:ext cx="192" cy="159"/>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Ala</a:t>
              </a:r>
            </a:p>
          </p:txBody>
        </p:sp>
        <p:sp>
          <p:nvSpPr>
            <p:cNvPr id="10302" name="Oval 62"/>
            <p:cNvSpPr>
              <a:spLocks noChangeAspect="1" noChangeArrowheads="1"/>
            </p:cNvSpPr>
            <p:nvPr/>
          </p:nvSpPr>
          <p:spPr bwMode="auto">
            <a:xfrm>
              <a:off x="1980" y="357"/>
              <a:ext cx="192" cy="15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Ala</a:t>
              </a:r>
            </a:p>
          </p:txBody>
        </p:sp>
        <p:sp>
          <p:nvSpPr>
            <p:cNvPr id="10303" name="Oval 63"/>
            <p:cNvSpPr>
              <a:spLocks noChangeAspect="1" noChangeArrowheads="1"/>
            </p:cNvSpPr>
            <p:nvPr/>
          </p:nvSpPr>
          <p:spPr bwMode="auto">
            <a:xfrm>
              <a:off x="660" y="699"/>
              <a:ext cx="192" cy="15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Lys</a:t>
              </a:r>
            </a:p>
          </p:txBody>
        </p:sp>
        <p:sp>
          <p:nvSpPr>
            <p:cNvPr id="10304" name="Oval 64"/>
            <p:cNvSpPr>
              <a:spLocks noChangeAspect="1" noChangeArrowheads="1"/>
            </p:cNvSpPr>
            <p:nvPr/>
          </p:nvSpPr>
          <p:spPr bwMode="auto">
            <a:xfrm>
              <a:off x="840" y="624"/>
              <a:ext cx="192" cy="159"/>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Gln</a:t>
              </a:r>
            </a:p>
          </p:txBody>
        </p:sp>
        <p:sp>
          <p:nvSpPr>
            <p:cNvPr id="10305" name="Oval 65"/>
            <p:cNvSpPr>
              <a:spLocks noChangeAspect="1" noChangeArrowheads="1"/>
            </p:cNvSpPr>
            <p:nvPr/>
          </p:nvSpPr>
          <p:spPr bwMode="auto">
            <a:xfrm>
              <a:off x="1008" y="535"/>
              <a:ext cx="192" cy="159"/>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Leu</a:t>
              </a:r>
            </a:p>
          </p:txBody>
        </p:sp>
        <p:sp>
          <p:nvSpPr>
            <p:cNvPr id="10306" name="Oval 66"/>
            <p:cNvSpPr>
              <a:spLocks noChangeAspect="1" noChangeArrowheads="1"/>
            </p:cNvSpPr>
            <p:nvPr/>
          </p:nvSpPr>
          <p:spPr bwMode="auto">
            <a:xfrm>
              <a:off x="1200" y="491"/>
              <a:ext cx="192" cy="15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Ser</a:t>
              </a:r>
            </a:p>
          </p:txBody>
        </p:sp>
        <p:sp>
          <p:nvSpPr>
            <p:cNvPr id="10307" name="Oval 67"/>
            <p:cNvSpPr>
              <a:spLocks noChangeAspect="1" noChangeArrowheads="1"/>
            </p:cNvSpPr>
            <p:nvPr/>
          </p:nvSpPr>
          <p:spPr bwMode="auto">
            <a:xfrm>
              <a:off x="1584" y="411"/>
              <a:ext cx="192" cy="159"/>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Glu</a:t>
              </a:r>
            </a:p>
          </p:txBody>
        </p:sp>
        <p:sp>
          <p:nvSpPr>
            <p:cNvPr id="10308" name="Oval 68"/>
            <p:cNvSpPr>
              <a:spLocks noChangeAspect="1" noChangeArrowheads="1"/>
            </p:cNvSpPr>
            <p:nvPr/>
          </p:nvSpPr>
          <p:spPr bwMode="auto">
            <a:xfrm>
              <a:off x="1392" y="451"/>
              <a:ext cx="192" cy="15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Gly</a:t>
              </a:r>
            </a:p>
          </p:txBody>
        </p:sp>
        <p:sp>
          <p:nvSpPr>
            <p:cNvPr id="10309" name="Oval 69"/>
            <p:cNvSpPr>
              <a:spLocks noChangeAspect="1" noChangeArrowheads="1"/>
            </p:cNvSpPr>
            <p:nvPr/>
          </p:nvSpPr>
          <p:spPr bwMode="auto">
            <a:xfrm>
              <a:off x="1776" y="387"/>
              <a:ext cx="192" cy="15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Leu</a:t>
              </a:r>
            </a:p>
          </p:txBody>
        </p:sp>
        <p:sp>
          <p:nvSpPr>
            <p:cNvPr id="10310" name="Oval 70"/>
            <p:cNvSpPr>
              <a:spLocks noChangeAspect="1" noChangeArrowheads="1"/>
            </p:cNvSpPr>
            <p:nvPr/>
          </p:nvSpPr>
          <p:spPr bwMode="auto">
            <a:xfrm>
              <a:off x="516" y="808"/>
              <a:ext cx="192" cy="158"/>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Arg</a:t>
              </a:r>
            </a:p>
          </p:txBody>
        </p:sp>
        <p:sp>
          <p:nvSpPr>
            <p:cNvPr id="10311" name="Oval 71"/>
            <p:cNvSpPr>
              <a:spLocks noChangeAspect="1" noChangeArrowheads="1"/>
            </p:cNvSpPr>
            <p:nvPr/>
          </p:nvSpPr>
          <p:spPr bwMode="auto">
            <a:xfrm>
              <a:off x="780" y="1739"/>
              <a:ext cx="192" cy="15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Cys</a:t>
              </a:r>
            </a:p>
          </p:txBody>
        </p:sp>
        <p:sp>
          <p:nvSpPr>
            <p:cNvPr id="10312" name="Oval 72"/>
            <p:cNvSpPr>
              <a:spLocks noChangeAspect="1" noChangeArrowheads="1"/>
            </p:cNvSpPr>
            <p:nvPr/>
          </p:nvSpPr>
          <p:spPr bwMode="auto">
            <a:xfrm>
              <a:off x="624" y="1640"/>
              <a:ext cx="192" cy="15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Cys</a:t>
              </a:r>
            </a:p>
          </p:txBody>
        </p:sp>
        <p:sp>
          <p:nvSpPr>
            <p:cNvPr id="10313" name="Oval 73"/>
            <p:cNvSpPr>
              <a:spLocks noChangeAspect="1" noChangeArrowheads="1"/>
            </p:cNvSpPr>
            <p:nvPr/>
          </p:nvSpPr>
          <p:spPr bwMode="auto">
            <a:xfrm>
              <a:off x="468" y="1541"/>
              <a:ext cx="192" cy="15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Gln</a:t>
              </a:r>
            </a:p>
          </p:txBody>
        </p:sp>
        <p:sp>
          <p:nvSpPr>
            <p:cNvPr id="10314" name="Oval 74"/>
            <p:cNvSpPr>
              <a:spLocks noChangeAspect="1" noChangeArrowheads="1"/>
            </p:cNvSpPr>
            <p:nvPr/>
          </p:nvSpPr>
          <p:spPr bwMode="auto">
            <a:xfrm>
              <a:off x="312" y="1263"/>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Val</a:t>
              </a:r>
            </a:p>
          </p:txBody>
        </p:sp>
        <p:sp>
          <p:nvSpPr>
            <p:cNvPr id="10315" name="Oval 75"/>
            <p:cNvSpPr>
              <a:spLocks noChangeAspect="1" noChangeArrowheads="1"/>
            </p:cNvSpPr>
            <p:nvPr/>
          </p:nvSpPr>
          <p:spPr bwMode="auto">
            <a:xfrm>
              <a:off x="336" y="1422"/>
              <a:ext cx="192" cy="15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Glu</a:t>
              </a:r>
            </a:p>
          </p:txBody>
        </p:sp>
        <p:sp>
          <p:nvSpPr>
            <p:cNvPr id="10316" name="Oval 76"/>
            <p:cNvSpPr>
              <a:spLocks noChangeAspect="1" noChangeArrowheads="1"/>
            </p:cNvSpPr>
            <p:nvPr/>
          </p:nvSpPr>
          <p:spPr bwMode="auto">
            <a:xfrm>
              <a:off x="348" y="1105"/>
              <a:ext cx="192" cy="15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Ile</a:t>
              </a:r>
            </a:p>
          </p:txBody>
        </p:sp>
        <p:sp>
          <p:nvSpPr>
            <p:cNvPr id="10317" name="Oval 77"/>
            <p:cNvSpPr>
              <a:spLocks noChangeAspect="1" noChangeArrowheads="1"/>
            </p:cNvSpPr>
            <p:nvPr/>
          </p:nvSpPr>
          <p:spPr bwMode="auto">
            <a:xfrm>
              <a:off x="420" y="956"/>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Gly</a:t>
              </a:r>
            </a:p>
          </p:txBody>
        </p:sp>
        <p:sp>
          <p:nvSpPr>
            <p:cNvPr id="10318" name="Oval 78"/>
            <p:cNvSpPr>
              <a:spLocks noChangeAspect="1" noChangeArrowheads="1"/>
            </p:cNvSpPr>
            <p:nvPr/>
          </p:nvSpPr>
          <p:spPr bwMode="auto">
            <a:xfrm>
              <a:off x="960" y="1788"/>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Thr</a:t>
              </a:r>
            </a:p>
          </p:txBody>
        </p:sp>
        <p:sp>
          <p:nvSpPr>
            <p:cNvPr id="10319" name="Oval 79"/>
            <p:cNvSpPr>
              <a:spLocks noChangeAspect="1" noChangeArrowheads="1"/>
            </p:cNvSpPr>
            <p:nvPr/>
          </p:nvSpPr>
          <p:spPr bwMode="auto">
            <a:xfrm>
              <a:off x="1164" y="1838"/>
              <a:ext cx="192" cy="15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Ser</a:t>
              </a:r>
            </a:p>
          </p:txBody>
        </p:sp>
        <p:sp>
          <p:nvSpPr>
            <p:cNvPr id="10320" name="Oval 80"/>
            <p:cNvSpPr>
              <a:spLocks noChangeAspect="1" noChangeArrowheads="1"/>
            </p:cNvSpPr>
            <p:nvPr/>
          </p:nvSpPr>
          <p:spPr bwMode="auto">
            <a:xfrm>
              <a:off x="1356" y="1892"/>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Ile</a:t>
              </a:r>
            </a:p>
          </p:txBody>
        </p:sp>
        <p:sp>
          <p:nvSpPr>
            <p:cNvPr id="10321" name="Oval 81"/>
            <p:cNvSpPr>
              <a:spLocks noChangeAspect="1" noChangeArrowheads="1"/>
            </p:cNvSpPr>
            <p:nvPr/>
          </p:nvSpPr>
          <p:spPr bwMode="auto">
            <a:xfrm>
              <a:off x="1548" y="1952"/>
              <a:ext cx="192" cy="15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Cys</a:t>
              </a:r>
            </a:p>
          </p:txBody>
        </p:sp>
        <p:sp>
          <p:nvSpPr>
            <p:cNvPr id="10322" name="Oval 82"/>
            <p:cNvSpPr>
              <a:spLocks noChangeAspect="1" noChangeArrowheads="1"/>
            </p:cNvSpPr>
            <p:nvPr/>
          </p:nvSpPr>
          <p:spPr bwMode="auto">
            <a:xfrm>
              <a:off x="1740" y="1991"/>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Ser</a:t>
              </a:r>
            </a:p>
          </p:txBody>
        </p:sp>
        <p:sp>
          <p:nvSpPr>
            <p:cNvPr id="10323" name="Oval 83"/>
            <p:cNvSpPr>
              <a:spLocks noChangeAspect="1" noChangeArrowheads="1"/>
            </p:cNvSpPr>
            <p:nvPr/>
          </p:nvSpPr>
          <p:spPr bwMode="auto">
            <a:xfrm>
              <a:off x="1932" y="2036"/>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Leu</a:t>
              </a:r>
            </a:p>
          </p:txBody>
        </p:sp>
        <p:sp>
          <p:nvSpPr>
            <p:cNvPr id="10324" name="Oval 84"/>
            <p:cNvSpPr>
              <a:spLocks noChangeAspect="1" noChangeArrowheads="1"/>
            </p:cNvSpPr>
            <p:nvPr/>
          </p:nvSpPr>
          <p:spPr bwMode="auto">
            <a:xfrm>
              <a:off x="2124" y="2066"/>
              <a:ext cx="192" cy="15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Tyr</a:t>
              </a:r>
            </a:p>
          </p:txBody>
        </p:sp>
        <p:sp>
          <p:nvSpPr>
            <p:cNvPr id="10325" name="Oval 85"/>
            <p:cNvSpPr>
              <a:spLocks noChangeAspect="1" noChangeArrowheads="1"/>
            </p:cNvSpPr>
            <p:nvPr/>
          </p:nvSpPr>
          <p:spPr bwMode="auto">
            <a:xfrm>
              <a:off x="2316" y="2091"/>
              <a:ext cx="192" cy="15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Gln</a:t>
              </a:r>
            </a:p>
          </p:txBody>
        </p:sp>
        <p:sp>
          <p:nvSpPr>
            <p:cNvPr id="10326" name="Oval 86"/>
            <p:cNvSpPr>
              <a:spLocks noChangeAspect="1" noChangeArrowheads="1"/>
            </p:cNvSpPr>
            <p:nvPr/>
          </p:nvSpPr>
          <p:spPr bwMode="auto">
            <a:xfrm>
              <a:off x="2700" y="2130"/>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sz="1200">
                  <a:latin typeface="Times New Roman" panose="02020603050405020304" pitchFamily="18" charset="0"/>
                  <a:cs typeface="Times New Roman" panose="02020603050405020304" pitchFamily="18" charset="0"/>
                </a:rPr>
                <a:t>Glu</a:t>
              </a:r>
            </a:p>
          </p:txBody>
        </p:sp>
        <p:sp>
          <p:nvSpPr>
            <p:cNvPr id="10327" name="Oval 87"/>
            <p:cNvSpPr>
              <a:spLocks noChangeAspect="1" noChangeArrowheads="1"/>
            </p:cNvSpPr>
            <p:nvPr/>
          </p:nvSpPr>
          <p:spPr bwMode="auto">
            <a:xfrm>
              <a:off x="2508" y="2110"/>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Leu</a:t>
              </a:r>
            </a:p>
          </p:txBody>
        </p:sp>
        <p:sp>
          <p:nvSpPr>
            <p:cNvPr id="10328" name="Oval 88"/>
            <p:cNvSpPr>
              <a:spLocks noChangeAspect="1" noChangeArrowheads="1"/>
            </p:cNvSpPr>
            <p:nvPr/>
          </p:nvSpPr>
          <p:spPr bwMode="auto">
            <a:xfrm>
              <a:off x="2904" y="2140"/>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Asn</a:t>
              </a:r>
            </a:p>
          </p:txBody>
        </p:sp>
        <p:sp>
          <p:nvSpPr>
            <p:cNvPr id="10329" name="Oval 89"/>
            <p:cNvSpPr>
              <a:spLocks noChangeAspect="1" noChangeArrowheads="1"/>
            </p:cNvSpPr>
            <p:nvPr/>
          </p:nvSpPr>
          <p:spPr bwMode="auto">
            <a:xfrm>
              <a:off x="3096" y="2135"/>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Tyr</a:t>
              </a:r>
            </a:p>
          </p:txBody>
        </p:sp>
        <p:sp>
          <p:nvSpPr>
            <p:cNvPr id="10330" name="Oval 90"/>
            <p:cNvSpPr>
              <a:spLocks noChangeAspect="1" noChangeArrowheads="1"/>
            </p:cNvSpPr>
            <p:nvPr/>
          </p:nvSpPr>
          <p:spPr bwMode="auto">
            <a:xfrm>
              <a:off x="3480" y="2115"/>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Asn</a:t>
              </a:r>
            </a:p>
          </p:txBody>
        </p:sp>
        <p:sp>
          <p:nvSpPr>
            <p:cNvPr id="10331" name="Oval 91"/>
            <p:cNvSpPr>
              <a:spLocks noChangeAspect="1" noChangeArrowheads="1"/>
            </p:cNvSpPr>
            <p:nvPr/>
          </p:nvSpPr>
          <p:spPr bwMode="auto">
            <a:xfrm>
              <a:off x="3288" y="2125"/>
              <a:ext cx="192" cy="159"/>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Cys</a:t>
              </a:r>
            </a:p>
          </p:txBody>
        </p:sp>
        <p:sp>
          <p:nvSpPr>
            <p:cNvPr id="10332" name="Arc 97"/>
            <p:cNvSpPr>
              <a:spLocks noChangeAspect="1"/>
            </p:cNvSpPr>
            <p:nvPr/>
          </p:nvSpPr>
          <p:spPr bwMode="auto">
            <a:xfrm>
              <a:off x="818" y="1627"/>
              <a:ext cx="807" cy="1070"/>
            </a:xfrm>
            <a:custGeom>
              <a:avLst/>
              <a:gdLst>
                <a:gd name="T0" fmla="*/ 0 w 16307"/>
                <a:gd name="T1" fmla="*/ 2 h 21600"/>
                <a:gd name="T2" fmla="*/ 807 w 16307"/>
                <a:gd name="T3" fmla="*/ 301 h 21600"/>
                <a:gd name="T4" fmla="*/ 63 w 16307"/>
                <a:gd name="T5" fmla="*/ 1070 h 21600"/>
                <a:gd name="T6" fmla="*/ 0 60000 65536"/>
                <a:gd name="T7" fmla="*/ 0 60000 65536"/>
                <a:gd name="T8" fmla="*/ 0 60000 65536"/>
                <a:gd name="T9" fmla="*/ 0 w 16307"/>
                <a:gd name="T10" fmla="*/ 0 h 21600"/>
                <a:gd name="T11" fmla="*/ 16307 w 16307"/>
                <a:gd name="T12" fmla="*/ 21600 h 21600"/>
              </a:gdLst>
              <a:ahLst/>
              <a:cxnLst>
                <a:cxn ang="T6">
                  <a:pos x="T0" y="T1"/>
                </a:cxn>
                <a:cxn ang="T7">
                  <a:pos x="T2" y="T3"/>
                </a:cxn>
                <a:cxn ang="T8">
                  <a:pos x="T4" y="T5"/>
                </a:cxn>
              </a:cxnLst>
              <a:rect l="T9" t="T10" r="T11" b="T12"/>
              <a:pathLst>
                <a:path w="16307" h="21600" fill="none" extrusionOk="0">
                  <a:moveTo>
                    <a:pt x="0" y="38"/>
                  </a:moveTo>
                  <a:cubicBezTo>
                    <a:pt x="427" y="12"/>
                    <a:pt x="855" y="-1"/>
                    <a:pt x="1283" y="0"/>
                  </a:cubicBezTo>
                  <a:cubicBezTo>
                    <a:pt x="6890" y="0"/>
                    <a:pt x="12278" y="2180"/>
                    <a:pt x="16307" y="6080"/>
                  </a:cubicBezTo>
                </a:path>
                <a:path w="16307" h="21600" stroke="0" extrusionOk="0">
                  <a:moveTo>
                    <a:pt x="0" y="38"/>
                  </a:moveTo>
                  <a:cubicBezTo>
                    <a:pt x="427" y="12"/>
                    <a:pt x="855" y="-1"/>
                    <a:pt x="1283" y="0"/>
                  </a:cubicBezTo>
                  <a:cubicBezTo>
                    <a:pt x="6890" y="0"/>
                    <a:pt x="12278" y="2180"/>
                    <a:pt x="16307" y="6080"/>
                  </a:cubicBezTo>
                  <a:lnTo>
                    <a:pt x="1283"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33" name="Line 98"/>
            <p:cNvSpPr>
              <a:spLocks noChangeAspect="1" noChangeShapeType="1"/>
            </p:cNvSpPr>
            <p:nvPr/>
          </p:nvSpPr>
          <p:spPr bwMode="auto">
            <a:xfrm>
              <a:off x="3408" y="2299"/>
              <a:ext cx="96" cy="6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4" name="Text Box 99"/>
            <p:cNvSpPr txBox="1">
              <a:spLocks noChangeAspect="1" noChangeArrowheads="1"/>
            </p:cNvSpPr>
            <p:nvPr/>
          </p:nvSpPr>
          <p:spPr bwMode="auto">
            <a:xfrm>
              <a:off x="3343" y="2411"/>
              <a:ext cx="193" cy="2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S</a:t>
              </a:r>
            </a:p>
          </p:txBody>
        </p:sp>
        <p:sp>
          <p:nvSpPr>
            <p:cNvPr id="10335" name="Text Box 100"/>
            <p:cNvSpPr txBox="1">
              <a:spLocks noChangeAspect="1" noChangeArrowheads="1"/>
            </p:cNvSpPr>
            <p:nvPr/>
          </p:nvSpPr>
          <p:spPr bwMode="auto">
            <a:xfrm>
              <a:off x="3377" y="2725"/>
              <a:ext cx="193" cy="2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S</a:t>
              </a:r>
            </a:p>
          </p:txBody>
        </p:sp>
        <p:sp>
          <p:nvSpPr>
            <p:cNvPr id="10336" name="Line 101"/>
            <p:cNvSpPr>
              <a:spLocks noChangeAspect="1" noChangeShapeType="1"/>
            </p:cNvSpPr>
            <p:nvPr/>
          </p:nvSpPr>
          <p:spPr bwMode="auto">
            <a:xfrm flipH="1" flipV="1">
              <a:off x="864" y="1902"/>
              <a:ext cx="384" cy="8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37" name="Text Box 102"/>
            <p:cNvSpPr txBox="1">
              <a:spLocks noChangeAspect="1" noChangeArrowheads="1"/>
            </p:cNvSpPr>
            <p:nvPr/>
          </p:nvSpPr>
          <p:spPr bwMode="auto">
            <a:xfrm>
              <a:off x="1001" y="2417"/>
              <a:ext cx="193" cy="2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S</a:t>
              </a:r>
            </a:p>
          </p:txBody>
        </p:sp>
        <p:sp>
          <p:nvSpPr>
            <p:cNvPr id="10338" name="Text Box 103"/>
            <p:cNvSpPr txBox="1">
              <a:spLocks noChangeAspect="1" noChangeArrowheads="1"/>
            </p:cNvSpPr>
            <p:nvPr/>
          </p:nvSpPr>
          <p:spPr bwMode="auto">
            <a:xfrm>
              <a:off x="857" y="2041"/>
              <a:ext cx="193" cy="2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S</a:t>
              </a:r>
            </a:p>
          </p:txBody>
        </p:sp>
        <p:sp>
          <p:nvSpPr>
            <p:cNvPr id="10339" name="Text Box 104"/>
            <p:cNvSpPr txBox="1">
              <a:spLocks noChangeAspect="1" noChangeArrowheads="1"/>
            </p:cNvSpPr>
            <p:nvPr/>
          </p:nvSpPr>
          <p:spPr bwMode="auto">
            <a:xfrm>
              <a:off x="1288" y="1665"/>
              <a:ext cx="193" cy="2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S</a:t>
              </a:r>
            </a:p>
          </p:txBody>
        </p:sp>
        <p:sp>
          <p:nvSpPr>
            <p:cNvPr id="10340" name="Text Box 105"/>
            <p:cNvSpPr txBox="1">
              <a:spLocks noChangeAspect="1" noChangeArrowheads="1"/>
            </p:cNvSpPr>
            <p:nvPr/>
          </p:nvSpPr>
          <p:spPr bwMode="auto">
            <a:xfrm>
              <a:off x="905" y="1545"/>
              <a:ext cx="193" cy="2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S</a:t>
              </a:r>
            </a:p>
          </p:txBody>
        </p:sp>
        <p:sp>
          <p:nvSpPr>
            <p:cNvPr id="10341" name="Text Box 106"/>
            <p:cNvSpPr txBox="1">
              <a:spLocks noChangeAspect="1" noChangeArrowheads="1"/>
            </p:cNvSpPr>
            <p:nvPr/>
          </p:nvSpPr>
          <p:spPr bwMode="auto">
            <a:xfrm>
              <a:off x="3622" y="2107"/>
              <a:ext cx="51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a:latin typeface="Times New Roman" panose="02020603050405020304" pitchFamily="18" charset="0"/>
                  <a:cs typeface="Times New Roman" panose="02020603050405020304" pitchFamily="18" charset="0"/>
                </a:rPr>
                <a:t>-COOH</a:t>
              </a:r>
            </a:p>
          </p:txBody>
        </p:sp>
        <p:sp>
          <p:nvSpPr>
            <p:cNvPr id="10342" name="Text Box 107"/>
            <p:cNvSpPr txBox="1">
              <a:spLocks noChangeAspect="1" noChangeArrowheads="1"/>
            </p:cNvSpPr>
            <p:nvPr/>
          </p:nvSpPr>
          <p:spPr bwMode="auto">
            <a:xfrm>
              <a:off x="-248" y="2249"/>
              <a:ext cx="34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a:latin typeface="Times New Roman" panose="02020603050405020304" pitchFamily="18" charset="0"/>
                  <a:cs typeface="Times New Roman" panose="02020603050405020304" pitchFamily="18" charset="0"/>
                </a:rPr>
                <a:t>H</a:t>
              </a:r>
              <a:r>
                <a:rPr lang="en-US" sz="1400" baseline="-25000">
                  <a:latin typeface="Times New Roman" panose="02020603050405020304" pitchFamily="18" charset="0"/>
                  <a:cs typeface="Times New Roman" panose="02020603050405020304" pitchFamily="18" charset="0"/>
                </a:rPr>
                <a:t>2</a:t>
              </a:r>
              <a:r>
                <a:rPr lang="en-US" sz="1400">
                  <a:latin typeface="Times New Roman" panose="02020603050405020304" pitchFamily="18" charset="0"/>
                  <a:cs typeface="Times New Roman" panose="02020603050405020304" pitchFamily="18" charset="0"/>
                </a:rPr>
                <a:t>N</a:t>
              </a:r>
            </a:p>
          </p:txBody>
        </p:sp>
        <p:sp>
          <p:nvSpPr>
            <p:cNvPr id="10343" name="AutoShape 109"/>
            <p:cNvSpPr>
              <a:spLocks noChangeAspect="1"/>
            </p:cNvSpPr>
            <p:nvPr/>
          </p:nvSpPr>
          <p:spPr bwMode="auto">
            <a:xfrm rot="-5400000">
              <a:off x="2617" y="596"/>
              <a:ext cx="238" cy="5472"/>
            </a:xfrm>
            <a:prstGeom prst="leftBrace">
              <a:avLst>
                <a:gd name="adj1" fmla="val 19159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344" name="AutoShape 110"/>
            <p:cNvSpPr>
              <a:spLocks noChangeAspect="1"/>
            </p:cNvSpPr>
            <p:nvPr/>
          </p:nvSpPr>
          <p:spPr bwMode="auto">
            <a:xfrm rot="6541703">
              <a:off x="2065" y="-145"/>
              <a:ext cx="237" cy="3119"/>
            </a:xfrm>
            <a:prstGeom prst="leftBrace">
              <a:avLst>
                <a:gd name="adj1" fmla="val 10966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345" name="Text Box 111"/>
            <p:cNvSpPr txBox="1">
              <a:spLocks noChangeAspect="1" noChangeArrowheads="1"/>
            </p:cNvSpPr>
            <p:nvPr/>
          </p:nvSpPr>
          <p:spPr bwMode="auto">
            <a:xfrm>
              <a:off x="2476" y="3513"/>
              <a:ext cx="525"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b="1">
                  <a:latin typeface="Times New Roman" panose="02020603050405020304" pitchFamily="18" charset="0"/>
                  <a:cs typeface="Akhbar MT" pitchFamily="2" charset="-78"/>
                </a:rPr>
                <a:t>سلسلة </a:t>
              </a:r>
              <a:r>
                <a:rPr lang="en-US" b="1">
                  <a:latin typeface="Times New Roman" panose="02020603050405020304" pitchFamily="18" charset="0"/>
                  <a:cs typeface="Akhbar MT" pitchFamily="2" charset="-78"/>
                </a:rPr>
                <a:t>B</a:t>
              </a:r>
            </a:p>
          </p:txBody>
        </p:sp>
        <p:sp>
          <p:nvSpPr>
            <p:cNvPr id="10346" name="Text Box 112"/>
            <p:cNvSpPr txBox="1">
              <a:spLocks noChangeAspect="1" noChangeArrowheads="1"/>
            </p:cNvSpPr>
            <p:nvPr/>
          </p:nvSpPr>
          <p:spPr bwMode="auto">
            <a:xfrm rot="1212104">
              <a:off x="1992" y="1103"/>
              <a:ext cx="5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b="1">
                  <a:latin typeface="Times New Roman" panose="02020603050405020304" pitchFamily="18" charset="0"/>
                  <a:cs typeface="Akhbar MT" pitchFamily="2" charset="-78"/>
                </a:rPr>
                <a:t>سلسلة </a:t>
              </a:r>
              <a:r>
                <a:rPr lang="en-US" b="1">
                  <a:latin typeface="Times New Roman" panose="02020603050405020304" pitchFamily="18" charset="0"/>
                  <a:cs typeface="Akhbar MT" pitchFamily="2" charset="-78"/>
                </a:rPr>
                <a:t>A</a:t>
              </a:r>
            </a:p>
          </p:txBody>
        </p:sp>
        <p:sp>
          <p:nvSpPr>
            <p:cNvPr id="10347" name="Text Box 113"/>
            <p:cNvSpPr txBox="1">
              <a:spLocks noChangeAspect="1" noChangeArrowheads="1"/>
            </p:cNvSpPr>
            <p:nvPr/>
          </p:nvSpPr>
          <p:spPr bwMode="auto">
            <a:xfrm>
              <a:off x="22" y="2552"/>
              <a:ext cx="17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1</a:t>
              </a:r>
            </a:p>
          </p:txBody>
        </p:sp>
        <p:sp>
          <p:nvSpPr>
            <p:cNvPr id="10348" name="Text Box 114"/>
            <p:cNvSpPr txBox="1">
              <a:spLocks noChangeAspect="1" noChangeArrowheads="1"/>
            </p:cNvSpPr>
            <p:nvPr/>
          </p:nvSpPr>
          <p:spPr bwMode="auto">
            <a:xfrm>
              <a:off x="1126" y="2909"/>
              <a:ext cx="17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7</a:t>
              </a:r>
            </a:p>
          </p:txBody>
        </p:sp>
        <p:sp>
          <p:nvSpPr>
            <p:cNvPr id="10349" name="Text Box 115"/>
            <p:cNvSpPr txBox="1">
              <a:spLocks noChangeAspect="1" noChangeArrowheads="1"/>
            </p:cNvSpPr>
            <p:nvPr/>
          </p:nvSpPr>
          <p:spPr bwMode="auto">
            <a:xfrm>
              <a:off x="3380" y="3111"/>
              <a:ext cx="23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19</a:t>
              </a:r>
            </a:p>
          </p:txBody>
        </p:sp>
        <p:sp>
          <p:nvSpPr>
            <p:cNvPr id="10350" name="Text Box 116"/>
            <p:cNvSpPr txBox="1">
              <a:spLocks noChangeAspect="1" noChangeArrowheads="1"/>
            </p:cNvSpPr>
            <p:nvPr/>
          </p:nvSpPr>
          <p:spPr bwMode="auto">
            <a:xfrm>
              <a:off x="5443" y="2417"/>
              <a:ext cx="230"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30</a:t>
              </a:r>
            </a:p>
          </p:txBody>
        </p:sp>
        <p:sp>
          <p:nvSpPr>
            <p:cNvPr id="10351" name="Text Box 117"/>
            <p:cNvSpPr txBox="1">
              <a:spLocks noChangeAspect="1" noChangeArrowheads="1"/>
            </p:cNvSpPr>
            <p:nvPr/>
          </p:nvSpPr>
          <p:spPr bwMode="auto">
            <a:xfrm>
              <a:off x="186" y="951"/>
              <a:ext cx="17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1</a:t>
              </a:r>
            </a:p>
          </p:txBody>
        </p:sp>
        <p:sp>
          <p:nvSpPr>
            <p:cNvPr id="10352" name="Text Box 118"/>
            <p:cNvSpPr txBox="1">
              <a:spLocks noChangeAspect="1" noChangeArrowheads="1"/>
            </p:cNvSpPr>
            <p:nvPr/>
          </p:nvSpPr>
          <p:spPr bwMode="auto">
            <a:xfrm>
              <a:off x="714" y="1942"/>
              <a:ext cx="17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7</a:t>
              </a:r>
            </a:p>
          </p:txBody>
        </p:sp>
        <p:sp>
          <p:nvSpPr>
            <p:cNvPr id="10353" name="Text Box 119"/>
            <p:cNvSpPr txBox="1">
              <a:spLocks noChangeAspect="1" noChangeArrowheads="1"/>
            </p:cNvSpPr>
            <p:nvPr/>
          </p:nvSpPr>
          <p:spPr bwMode="auto">
            <a:xfrm>
              <a:off x="522" y="1783"/>
              <a:ext cx="178"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6</a:t>
              </a:r>
            </a:p>
          </p:txBody>
        </p:sp>
        <p:sp>
          <p:nvSpPr>
            <p:cNvPr id="10354" name="Text Box 120"/>
            <p:cNvSpPr txBox="1">
              <a:spLocks noChangeAspect="1" noChangeArrowheads="1"/>
            </p:cNvSpPr>
            <p:nvPr/>
          </p:nvSpPr>
          <p:spPr bwMode="auto">
            <a:xfrm>
              <a:off x="1479" y="2140"/>
              <a:ext cx="230"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11</a:t>
              </a:r>
            </a:p>
          </p:txBody>
        </p:sp>
        <p:sp>
          <p:nvSpPr>
            <p:cNvPr id="10355" name="Text Box 121"/>
            <p:cNvSpPr txBox="1">
              <a:spLocks noChangeAspect="1" noChangeArrowheads="1"/>
            </p:cNvSpPr>
            <p:nvPr/>
          </p:nvSpPr>
          <p:spPr bwMode="auto">
            <a:xfrm>
              <a:off x="3543" y="2261"/>
              <a:ext cx="230"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21</a:t>
              </a:r>
            </a:p>
          </p:txBody>
        </p:sp>
        <p:sp>
          <p:nvSpPr>
            <p:cNvPr id="10356" name="AutoShape 124"/>
            <p:cNvSpPr>
              <a:spLocks noChangeAspect="1" noChangeArrowheads="1"/>
            </p:cNvSpPr>
            <p:nvPr/>
          </p:nvSpPr>
          <p:spPr bwMode="auto">
            <a:xfrm rot="2030403">
              <a:off x="192" y="803"/>
              <a:ext cx="288" cy="118"/>
            </a:xfrm>
            <a:prstGeom prst="rightArrow">
              <a:avLst>
                <a:gd name="adj1" fmla="val 50000"/>
                <a:gd name="adj2" fmla="val 61017"/>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357" name="AutoShape 125"/>
            <p:cNvSpPr>
              <a:spLocks noChangeAspect="1" noChangeArrowheads="1"/>
            </p:cNvSpPr>
            <p:nvPr/>
          </p:nvSpPr>
          <p:spPr bwMode="auto">
            <a:xfrm rot="918246">
              <a:off x="5016" y="2269"/>
              <a:ext cx="288" cy="119"/>
            </a:xfrm>
            <a:prstGeom prst="rightArrow">
              <a:avLst>
                <a:gd name="adj1" fmla="val 50000"/>
                <a:gd name="adj2" fmla="val 60504"/>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30851" name="Text Box 131"/>
          <p:cNvSpPr txBox="1">
            <a:spLocks noChangeArrowheads="1"/>
          </p:cNvSpPr>
          <p:nvPr/>
        </p:nvSpPr>
        <p:spPr bwMode="auto">
          <a:xfrm>
            <a:off x="762000" y="304800"/>
            <a:ext cx="7753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800" b="1" dirty="0">
                <a:solidFill>
                  <a:srgbClr val="000099"/>
                </a:solidFill>
                <a:cs typeface="PT Bold Heading" pitchFamily="2" charset="-78"/>
              </a:rPr>
              <a:t>1- </a:t>
            </a:r>
            <a:r>
              <a:rPr lang="ar-SA" sz="4800" b="1" dirty="0" smtClean="0">
                <a:solidFill>
                  <a:srgbClr val="000099"/>
                </a:solidFill>
                <a:cs typeface="PT Bold Heading" pitchFamily="2" charset="-78"/>
              </a:rPr>
              <a:t>الأنسولين</a:t>
            </a:r>
            <a:r>
              <a:rPr lang="en-US" sz="4800" b="1" dirty="0" smtClean="0">
                <a:solidFill>
                  <a:srgbClr val="000099"/>
                </a:solidFill>
                <a:cs typeface="PT Bold Heading" pitchFamily="2" charset="-78"/>
              </a:rPr>
              <a:t> </a:t>
            </a:r>
            <a:r>
              <a:rPr lang="ar-SA" sz="4800" b="1" dirty="0">
                <a:solidFill>
                  <a:srgbClr val="000099"/>
                </a:solidFill>
                <a:cs typeface="PT Bold Heading" pitchFamily="2" charset="-78"/>
              </a:rPr>
              <a:t>من خلايا بيتا</a:t>
            </a:r>
            <a:endParaRPr lang="en-US" sz="4800" b="1" dirty="0">
              <a:solidFill>
                <a:srgbClr val="000099"/>
              </a:solidFill>
              <a:cs typeface="PT Bold Heading" pitchFamily="2" charset="-78"/>
            </a:endParaRPr>
          </a:p>
        </p:txBody>
      </p:sp>
      <p:sp>
        <p:nvSpPr>
          <p:cNvPr id="10244" name="Rectangle 135"/>
          <p:cNvSpPr>
            <a:spLocks noChangeArrowheads="1"/>
          </p:cNvSpPr>
          <p:nvPr/>
        </p:nvSpPr>
        <p:spPr bwMode="auto">
          <a:xfrm>
            <a:off x="7748588" y="1628775"/>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b="1"/>
              <a:t>سلسلة </a:t>
            </a:r>
            <a:r>
              <a:rPr lang="en-US" b="1"/>
              <a:t>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0851"/>
                                        </p:tgtEl>
                                        <p:attrNameLst>
                                          <p:attrName>style.visibility</p:attrName>
                                        </p:attrNameLst>
                                      </p:cBhvr>
                                      <p:to>
                                        <p:strVal val="visible"/>
                                      </p:to>
                                    </p:set>
                                    <p:animEffect transition="in" filter="wipe(right)">
                                      <p:cBhvr>
                                        <p:cTn id="7" dur="500"/>
                                        <p:tgtEl>
                                          <p:spTgt spid="30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118"/>
          <p:cNvGrpSpPr>
            <a:grpSpLocks/>
          </p:cNvGrpSpPr>
          <p:nvPr/>
        </p:nvGrpSpPr>
        <p:grpSpPr bwMode="auto">
          <a:xfrm>
            <a:off x="93663" y="2663825"/>
            <a:ext cx="8669337" cy="4117975"/>
            <a:chOff x="59" y="895"/>
            <a:chExt cx="5461" cy="2594"/>
          </a:xfrm>
        </p:grpSpPr>
        <p:sp>
          <p:nvSpPr>
            <p:cNvPr id="11267" name="Line 3"/>
            <p:cNvSpPr>
              <a:spLocks noChangeAspect="1" noChangeShapeType="1"/>
            </p:cNvSpPr>
            <p:nvPr/>
          </p:nvSpPr>
          <p:spPr bwMode="auto">
            <a:xfrm>
              <a:off x="288" y="2211"/>
              <a:ext cx="133" cy="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68" name="Oval 4"/>
            <p:cNvSpPr>
              <a:spLocks noChangeAspect="1" noChangeArrowheads="1"/>
            </p:cNvSpPr>
            <p:nvPr/>
          </p:nvSpPr>
          <p:spPr bwMode="auto">
            <a:xfrm>
              <a:off x="321" y="2238"/>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Phe</a:t>
              </a:r>
            </a:p>
          </p:txBody>
        </p:sp>
        <p:sp>
          <p:nvSpPr>
            <p:cNvPr id="11269" name="Oval 5"/>
            <p:cNvSpPr>
              <a:spLocks noChangeAspect="1" noChangeArrowheads="1"/>
            </p:cNvSpPr>
            <p:nvPr/>
          </p:nvSpPr>
          <p:spPr bwMode="auto">
            <a:xfrm>
              <a:off x="487" y="2302"/>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Val</a:t>
              </a:r>
            </a:p>
          </p:txBody>
        </p:sp>
        <p:sp>
          <p:nvSpPr>
            <p:cNvPr id="11270" name="Oval 6"/>
            <p:cNvSpPr>
              <a:spLocks noChangeAspect="1" noChangeArrowheads="1"/>
            </p:cNvSpPr>
            <p:nvPr/>
          </p:nvSpPr>
          <p:spPr bwMode="auto">
            <a:xfrm>
              <a:off x="653" y="2357"/>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Asn</a:t>
              </a:r>
            </a:p>
          </p:txBody>
        </p:sp>
        <p:sp>
          <p:nvSpPr>
            <p:cNvPr id="11271" name="Oval 7"/>
            <p:cNvSpPr>
              <a:spLocks noChangeAspect="1" noChangeArrowheads="1"/>
            </p:cNvSpPr>
            <p:nvPr/>
          </p:nvSpPr>
          <p:spPr bwMode="auto">
            <a:xfrm>
              <a:off x="830" y="2412"/>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Gln</a:t>
              </a:r>
            </a:p>
          </p:txBody>
        </p:sp>
        <p:sp>
          <p:nvSpPr>
            <p:cNvPr id="11272" name="Oval 8"/>
            <p:cNvSpPr>
              <a:spLocks noChangeAspect="1" noChangeArrowheads="1"/>
            </p:cNvSpPr>
            <p:nvPr/>
          </p:nvSpPr>
          <p:spPr bwMode="auto">
            <a:xfrm>
              <a:off x="996" y="2466"/>
              <a:ext cx="177" cy="14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His</a:t>
              </a:r>
            </a:p>
          </p:txBody>
        </p:sp>
        <p:sp>
          <p:nvSpPr>
            <p:cNvPr id="11273" name="Oval 9"/>
            <p:cNvSpPr>
              <a:spLocks noChangeAspect="1" noChangeArrowheads="1"/>
            </p:cNvSpPr>
            <p:nvPr/>
          </p:nvSpPr>
          <p:spPr bwMode="auto">
            <a:xfrm>
              <a:off x="1162" y="2522"/>
              <a:ext cx="177" cy="14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Leu</a:t>
              </a:r>
            </a:p>
          </p:txBody>
        </p:sp>
        <p:sp>
          <p:nvSpPr>
            <p:cNvPr id="11274" name="Oval 10"/>
            <p:cNvSpPr>
              <a:spLocks noChangeAspect="1" noChangeArrowheads="1"/>
            </p:cNvSpPr>
            <p:nvPr/>
          </p:nvSpPr>
          <p:spPr bwMode="auto">
            <a:xfrm>
              <a:off x="1328" y="2567"/>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Cys</a:t>
              </a:r>
            </a:p>
          </p:txBody>
        </p:sp>
        <p:sp>
          <p:nvSpPr>
            <p:cNvPr id="11275" name="Oval 11"/>
            <p:cNvSpPr>
              <a:spLocks noChangeAspect="1" noChangeArrowheads="1"/>
            </p:cNvSpPr>
            <p:nvPr/>
          </p:nvSpPr>
          <p:spPr bwMode="auto">
            <a:xfrm>
              <a:off x="1494" y="2604"/>
              <a:ext cx="177" cy="145"/>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Gly</a:t>
              </a:r>
            </a:p>
          </p:txBody>
        </p:sp>
        <p:sp>
          <p:nvSpPr>
            <p:cNvPr id="11276" name="Oval 12"/>
            <p:cNvSpPr>
              <a:spLocks noChangeAspect="1" noChangeArrowheads="1"/>
            </p:cNvSpPr>
            <p:nvPr/>
          </p:nvSpPr>
          <p:spPr bwMode="auto">
            <a:xfrm>
              <a:off x="1660" y="2649"/>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Ser</a:t>
              </a:r>
            </a:p>
          </p:txBody>
        </p:sp>
        <p:sp>
          <p:nvSpPr>
            <p:cNvPr id="11277" name="Oval 13"/>
            <p:cNvSpPr>
              <a:spLocks noChangeAspect="1" noChangeArrowheads="1"/>
            </p:cNvSpPr>
            <p:nvPr/>
          </p:nvSpPr>
          <p:spPr bwMode="auto">
            <a:xfrm>
              <a:off x="1837" y="2681"/>
              <a:ext cx="177" cy="14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His</a:t>
              </a:r>
            </a:p>
          </p:txBody>
        </p:sp>
        <p:sp>
          <p:nvSpPr>
            <p:cNvPr id="11278" name="Oval 14"/>
            <p:cNvSpPr>
              <a:spLocks noChangeAspect="1" noChangeArrowheads="1"/>
            </p:cNvSpPr>
            <p:nvPr/>
          </p:nvSpPr>
          <p:spPr bwMode="auto">
            <a:xfrm>
              <a:off x="2014" y="2709"/>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Leu</a:t>
              </a:r>
            </a:p>
          </p:txBody>
        </p:sp>
        <p:sp>
          <p:nvSpPr>
            <p:cNvPr id="11279" name="Oval 15"/>
            <p:cNvSpPr>
              <a:spLocks noChangeAspect="1" noChangeArrowheads="1"/>
            </p:cNvSpPr>
            <p:nvPr/>
          </p:nvSpPr>
          <p:spPr bwMode="auto">
            <a:xfrm>
              <a:off x="2191" y="2736"/>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Val</a:t>
              </a:r>
            </a:p>
          </p:txBody>
        </p:sp>
        <p:sp>
          <p:nvSpPr>
            <p:cNvPr id="11280" name="Oval 16"/>
            <p:cNvSpPr>
              <a:spLocks noChangeAspect="1" noChangeArrowheads="1"/>
            </p:cNvSpPr>
            <p:nvPr/>
          </p:nvSpPr>
          <p:spPr bwMode="auto">
            <a:xfrm>
              <a:off x="2368" y="2759"/>
              <a:ext cx="178"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Glu</a:t>
              </a:r>
            </a:p>
          </p:txBody>
        </p:sp>
        <p:sp>
          <p:nvSpPr>
            <p:cNvPr id="11281" name="Oval 17"/>
            <p:cNvSpPr>
              <a:spLocks noChangeAspect="1" noChangeArrowheads="1"/>
            </p:cNvSpPr>
            <p:nvPr/>
          </p:nvSpPr>
          <p:spPr bwMode="auto">
            <a:xfrm>
              <a:off x="2546" y="2768"/>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Ala</a:t>
              </a:r>
            </a:p>
          </p:txBody>
        </p:sp>
        <p:sp>
          <p:nvSpPr>
            <p:cNvPr id="11282" name="Oval 18"/>
            <p:cNvSpPr>
              <a:spLocks noChangeAspect="1" noChangeArrowheads="1"/>
            </p:cNvSpPr>
            <p:nvPr/>
          </p:nvSpPr>
          <p:spPr bwMode="auto">
            <a:xfrm>
              <a:off x="2723" y="2772"/>
              <a:ext cx="177" cy="14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Leu</a:t>
              </a:r>
            </a:p>
          </p:txBody>
        </p:sp>
        <p:sp>
          <p:nvSpPr>
            <p:cNvPr id="11283" name="Oval 19"/>
            <p:cNvSpPr>
              <a:spLocks noChangeAspect="1" noChangeArrowheads="1"/>
            </p:cNvSpPr>
            <p:nvPr/>
          </p:nvSpPr>
          <p:spPr bwMode="auto">
            <a:xfrm>
              <a:off x="3077" y="2772"/>
              <a:ext cx="177" cy="14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Leu</a:t>
              </a:r>
            </a:p>
          </p:txBody>
        </p:sp>
        <p:sp>
          <p:nvSpPr>
            <p:cNvPr id="11284" name="Oval 20"/>
            <p:cNvSpPr>
              <a:spLocks noChangeAspect="1" noChangeArrowheads="1"/>
            </p:cNvSpPr>
            <p:nvPr/>
          </p:nvSpPr>
          <p:spPr bwMode="auto">
            <a:xfrm>
              <a:off x="2900" y="2772"/>
              <a:ext cx="177" cy="14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Tyr</a:t>
              </a:r>
            </a:p>
          </p:txBody>
        </p:sp>
        <p:sp>
          <p:nvSpPr>
            <p:cNvPr id="11285" name="Oval 21"/>
            <p:cNvSpPr>
              <a:spLocks noChangeAspect="1" noChangeArrowheads="1"/>
            </p:cNvSpPr>
            <p:nvPr/>
          </p:nvSpPr>
          <p:spPr bwMode="auto">
            <a:xfrm>
              <a:off x="3254" y="2768"/>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Val</a:t>
              </a:r>
            </a:p>
          </p:txBody>
        </p:sp>
        <p:sp>
          <p:nvSpPr>
            <p:cNvPr id="11286" name="Oval 22"/>
            <p:cNvSpPr>
              <a:spLocks noChangeAspect="1" noChangeArrowheads="1"/>
            </p:cNvSpPr>
            <p:nvPr/>
          </p:nvSpPr>
          <p:spPr bwMode="auto">
            <a:xfrm>
              <a:off x="3431" y="2768"/>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Cys</a:t>
              </a:r>
            </a:p>
          </p:txBody>
        </p:sp>
        <p:sp>
          <p:nvSpPr>
            <p:cNvPr id="11287" name="Oval 23"/>
            <p:cNvSpPr>
              <a:spLocks noChangeAspect="1" noChangeArrowheads="1"/>
            </p:cNvSpPr>
            <p:nvPr/>
          </p:nvSpPr>
          <p:spPr bwMode="auto">
            <a:xfrm>
              <a:off x="3608" y="2763"/>
              <a:ext cx="177" cy="14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Gly</a:t>
              </a:r>
            </a:p>
          </p:txBody>
        </p:sp>
        <p:sp>
          <p:nvSpPr>
            <p:cNvPr id="11288" name="Oval 24"/>
            <p:cNvSpPr>
              <a:spLocks noChangeAspect="1" noChangeArrowheads="1"/>
            </p:cNvSpPr>
            <p:nvPr/>
          </p:nvSpPr>
          <p:spPr bwMode="auto">
            <a:xfrm>
              <a:off x="3962" y="2745"/>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Arg</a:t>
              </a:r>
            </a:p>
          </p:txBody>
        </p:sp>
        <p:sp>
          <p:nvSpPr>
            <p:cNvPr id="11289" name="Oval 25"/>
            <p:cNvSpPr>
              <a:spLocks noChangeAspect="1" noChangeArrowheads="1"/>
            </p:cNvSpPr>
            <p:nvPr/>
          </p:nvSpPr>
          <p:spPr bwMode="auto">
            <a:xfrm>
              <a:off x="3785" y="2754"/>
              <a:ext cx="177" cy="14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Glu</a:t>
              </a:r>
            </a:p>
          </p:txBody>
        </p:sp>
        <p:sp>
          <p:nvSpPr>
            <p:cNvPr id="11290" name="Oval 26"/>
            <p:cNvSpPr>
              <a:spLocks noChangeAspect="1" noChangeArrowheads="1"/>
            </p:cNvSpPr>
            <p:nvPr/>
          </p:nvSpPr>
          <p:spPr bwMode="auto">
            <a:xfrm>
              <a:off x="4139" y="2718"/>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Gly</a:t>
              </a:r>
            </a:p>
          </p:txBody>
        </p:sp>
        <p:sp>
          <p:nvSpPr>
            <p:cNvPr id="11291" name="Oval 27"/>
            <p:cNvSpPr>
              <a:spLocks noChangeAspect="1" noChangeArrowheads="1"/>
            </p:cNvSpPr>
            <p:nvPr/>
          </p:nvSpPr>
          <p:spPr bwMode="auto">
            <a:xfrm>
              <a:off x="4316" y="2704"/>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Phe</a:t>
              </a:r>
            </a:p>
          </p:txBody>
        </p:sp>
        <p:sp>
          <p:nvSpPr>
            <p:cNvPr id="11292" name="Oval 28"/>
            <p:cNvSpPr>
              <a:spLocks noChangeAspect="1" noChangeArrowheads="1"/>
            </p:cNvSpPr>
            <p:nvPr/>
          </p:nvSpPr>
          <p:spPr bwMode="auto">
            <a:xfrm>
              <a:off x="4671" y="2649"/>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Tyr</a:t>
              </a:r>
            </a:p>
          </p:txBody>
        </p:sp>
        <p:sp>
          <p:nvSpPr>
            <p:cNvPr id="11293" name="Oval 29"/>
            <p:cNvSpPr>
              <a:spLocks noChangeAspect="1" noChangeArrowheads="1"/>
            </p:cNvSpPr>
            <p:nvPr/>
          </p:nvSpPr>
          <p:spPr bwMode="auto">
            <a:xfrm>
              <a:off x="4493" y="2677"/>
              <a:ext cx="178"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Phe</a:t>
              </a:r>
            </a:p>
          </p:txBody>
        </p:sp>
        <p:sp>
          <p:nvSpPr>
            <p:cNvPr id="11294" name="Oval 30"/>
            <p:cNvSpPr>
              <a:spLocks noChangeAspect="1" noChangeArrowheads="1"/>
            </p:cNvSpPr>
            <p:nvPr/>
          </p:nvSpPr>
          <p:spPr bwMode="auto">
            <a:xfrm>
              <a:off x="4814" y="2553"/>
              <a:ext cx="178" cy="14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Gly</a:t>
              </a:r>
            </a:p>
          </p:txBody>
        </p:sp>
        <p:sp>
          <p:nvSpPr>
            <p:cNvPr id="11295" name="Oval 31"/>
            <p:cNvSpPr>
              <a:spLocks noChangeAspect="1" noChangeArrowheads="1"/>
            </p:cNvSpPr>
            <p:nvPr/>
          </p:nvSpPr>
          <p:spPr bwMode="auto">
            <a:xfrm>
              <a:off x="4947" y="2457"/>
              <a:ext cx="177" cy="14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Phe</a:t>
              </a:r>
            </a:p>
          </p:txBody>
        </p:sp>
        <p:sp>
          <p:nvSpPr>
            <p:cNvPr id="11296" name="Oval 32"/>
            <p:cNvSpPr>
              <a:spLocks noChangeAspect="1" noChangeArrowheads="1"/>
            </p:cNvSpPr>
            <p:nvPr/>
          </p:nvSpPr>
          <p:spPr bwMode="auto">
            <a:xfrm>
              <a:off x="5146" y="2211"/>
              <a:ext cx="178"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Tyr</a:t>
              </a:r>
            </a:p>
          </p:txBody>
        </p:sp>
        <p:sp>
          <p:nvSpPr>
            <p:cNvPr id="11297" name="Oval 33"/>
            <p:cNvSpPr>
              <a:spLocks noChangeAspect="1" noChangeArrowheads="1"/>
            </p:cNvSpPr>
            <p:nvPr/>
          </p:nvSpPr>
          <p:spPr bwMode="auto">
            <a:xfrm>
              <a:off x="5058" y="2339"/>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Phe</a:t>
              </a:r>
            </a:p>
          </p:txBody>
        </p:sp>
        <p:sp>
          <p:nvSpPr>
            <p:cNvPr id="11298" name="Oval 69"/>
            <p:cNvSpPr>
              <a:spLocks noChangeAspect="1" noChangeArrowheads="1"/>
            </p:cNvSpPr>
            <p:nvPr/>
          </p:nvSpPr>
          <p:spPr bwMode="auto">
            <a:xfrm>
              <a:off x="1007" y="1621"/>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Cys</a:t>
              </a:r>
            </a:p>
          </p:txBody>
        </p:sp>
        <p:sp>
          <p:nvSpPr>
            <p:cNvPr id="11299" name="Oval 70"/>
            <p:cNvSpPr>
              <a:spLocks noChangeAspect="1" noChangeArrowheads="1"/>
            </p:cNvSpPr>
            <p:nvPr/>
          </p:nvSpPr>
          <p:spPr bwMode="auto">
            <a:xfrm>
              <a:off x="863" y="1530"/>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Cys</a:t>
              </a:r>
            </a:p>
          </p:txBody>
        </p:sp>
        <p:sp>
          <p:nvSpPr>
            <p:cNvPr id="11300" name="Oval 71"/>
            <p:cNvSpPr>
              <a:spLocks noChangeAspect="1" noChangeArrowheads="1"/>
            </p:cNvSpPr>
            <p:nvPr/>
          </p:nvSpPr>
          <p:spPr bwMode="auto">
            <a:xfrm>
              <a:off x="719" y="1439"/>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Gln</a:t>
              </a:r>
            </a:p>
          </p:txBody>
        </p:sp>
        <p:sp>
          <p:nvSpPr>
            <p:cNvPr id="11301" name="Oval 72"/>
            <p:cNvSpPr>
              <a:spLocks noChangeAspect="1" noChangeArrowheads="1"/>
            </p:cNvSpPr>
            <p:nvPr/>
          </p:nvSpPr>
          <p:spPr bwMode="auto">
            <a:xfrm>
              <a:off x="575" y="1183"/>
              <a:ext cx="178"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Val</a:t>
              </a:r>
            </a:p>
          </p:txBody>
        </p:sp>
        <p:sp>
          <p:nvSpPr>
            <p:cNvPr id="11302" name="Oval 73"/>
            <p:cNvSpPr>
              <a:spLocks noChangeAspect="1" noChangeArrowheads="1"/>
            </p:cNvSpPr>
            <p:nvPr/>
          </p:nvSpPr>
          <p:spPr bwMode="auto">
            <a:xfrm>
              <a:off x="598" y="1329"/>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Glu</a:t>
              </a:r>
            </a:p>
          </p:txBody>
        </p:sp>
        <p:sp>
          <p:nvSpPr>
            <p:cNvPr id="11303" name="Oval 74"/>
            <p:cNvSpPr>
              <a:spLocks noChangeAspect="1" noChangeArrowheads="1"/>
            </p:cNvSpPr>
            <p:nvPr/>
          </p:nvSpPr>
          <p:spPr bwMode="auto">
            <a:xfrm>
              <a:off x="609" y="1037"/>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Ile</a:t>
              </a:r>
            </a:p>
          </p:txBody>
        </p:sp>
        <p:sp>
          <p:nvSpPr>
            <p:cNvPr id="11304" name="Oval 75"/>
            <p:cNvSpPr>
              <a:spLocks noChangeAspect="1" noChangeArrowheads="1"/>
            </p:cNvSpPr>
            <p:nvPr/>
          </p:nvSpPr>
          <p:spPr bwMode="auto">
            <a:xfrm>
              <a:off x="675" y="899"/>
              <a:ext cx="177" cy="14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Gly</a:t>
              </a:r>
            </a:p>
          </p:txBody>
        </p:sp>
        <p:sp>
          <p:nvSpPr>
            <p:cNvPr id="11305" name="Oval 76"/>
            <p:cNvSpPr>
              <a:spLocks noChangeAspect="1" noChangeArrowheads="1"/>
            </p:cNvSpPr>
            <p:nvPr/>
          </p:nvSpPr>
          <p:spPr bwMode="auto">
            <a:xfrm>
              <a:off x="1173" y="1667"/>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Thr</a:t>
              </a:r>
            </a:p>
          </p:txBody>
        </p:sp>
        <p:sp>
          <p:nvSpPr>
            <p:cNvPr id="11306" name="Oval 77"/>
            <p:cNvSpPr>
              <a:spLocks noChangeAspect="1" noChangeArrowheads="1"/>
            </p:cNvSpPr>
            <p:nvPr/>
          </p:nvSpPr>
          <p:spPr bwMode="auto">
            <a:xfrm>
              <a:off x="1361" y="1713"/>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Ser</a:t>
              </a:r>
            </a:p>
          </p:txBody>
        </p:sp>
        <p:sp>
          <p:nvSpPr>
            <p:cNvPr id="11307" name="Oval 78"/>
            <p:cNvSpPr>
              <a:spLocks noChangeAspect="1" noChangeArrowheads="1"/>
            </p:cNvSpPr>
            <p:nvPr/>
          </p:nvSpPr>
          <p:spPr bwMode="auto">
            <a:xfrm>
              <a:off x="1538" y="1763"/>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Ile</a:t>
              </a:r>
            </a:p>
          </p:txBody>
        </p:sp>
        <p:sp>
          <p:nvSpPr>
            <p:cNvPr id="11308" name="Oval 79"/>
            <p:cNvSpPr>
              <a:spLocks noChangeAspect="1" noChangeArrowheads="1"/>
            </p:cNvSpPr>
            <p:nvPr/>
          </p:nvSpPr>
          <p:spPr bwMode="auto">
            <a:xfrm>
              <a:off x="1715" y="1818"/>
              <a:ext cx="178"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Cys</a:t>
              </a:r>
            </a:p>
          </p:txBody>
        </p:sp>
        <p:sp>
          <p:nvSpPr>
            <p:cNvPr id="11309" name="Oval 80"/>
            <p:cNvSpPr>
              <a:spLocks noChangeAspect="1" noChangeArrowheads="1"/>
            </p:cNvSpPr>
            <p:nvPr/>
          </p:nvSpPr>
          <p:spPr bwMode="auto">
            <a:xfrm>
              <a:off x="1893" y="1854"/>
              <a:ext cx="177" cy="14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Ser</a:t>
              </a:r>
            </a:p>
          </p:txBody>
        </p:sp>
        <p:sp>
          <p:nvSpPr>
            <p:cNvPr id="11310" name="Oval 81"/>
            <p:cNvSpPr>
              <a:spLocks noChangeAspect="1" noChangeArrowheads="1"/>
            </p:cNvSpPr>
            <p:nvPr/>
          </p:nvSpPr>
          <p:spPr bwMode="auto">
            <a:xfrm>
              <a:off x="2070" y="1895"/>
              <a:ext cx="177" cy="14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Leu</a:t>
              </a:r>
            </a:p>
          </p:txBody>
        </p:sp>
        <p:sp>
          <p:nvSpPr>
            <p:cNvPr id="11311" name="Oval 82"/>
            <p:cNvSpPr>
              <a:spLocks noChangeAspect="1" noChangeArrowheads="1"/>
            </p:cNvSpPr>
            <p:nvPr/>
          </p:nvSpPr>
          <p:spPr bwMode="auto">
            <a:xfrm>
              <a:off x="2247" y="1923"/>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Tyr</a:t>
              </a:r>
            </a:p>
          </p:txBody>
        </p:sp>
        <p:sp>
          <p:nvSpPr>
            <p:cNvPr id="11312" name="Oval 83"/>
            <p:cNvSpPr>
              <a:spLocks noChangeAspect="1" noChangeArrowheads="1"/>
            </p:cNvSpPr>
            <p:nvPr/>
          </p:nvSpPr>
          <p:spPr bwMode="auto">
            <a:xfrm>
              <a:off x="2424" y="1946"/>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Gln</a:t>
              </a:r>
            </a:p>
          </p:txBody>
        </p:sp>
        <p:sp>
          <p:nvSpPr>
            <p:cNvPr id="11313" name="Oval 84"/>
            <p:cNvSpPr>
              <a:spLocks noChangeAspect="1" noChangeArrowheads="1"/>
            </p:cNvSpPr>
            <p:nvPr/>
          </p:nvSpPr>
          <p:spPr bwMode="auto">
            <a:xfrm>
              <a:off x="2778" y="1982"/>
              <a:ext cx="177" cy="14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eaLnBrk="1" hangingPunct="1"/>
              <a:r>
                <a:rPr lang="en-US" sz="1200">
                  <a:latin typeface="Times New Roman" panose="02020603050405020304" pitchFamily="18" charset="0"/>
                  <a:cs typeface="Times New Roman" panose="02020603050405020304" pitchFamily="18" charset="0"/>
                </a:rPr>
                <a:t>Glu</a:t>
              </a:r>
            </a:p>
          </p:txBody>
        </p:sp>
        <p:sp>
          <p:nvSpPr>
            <p:cNvPr id="11314" name="Oval 85"/>
            <p:cNvSpPr>
              <a:spLocks noChangeAspect="1" noChangeArrowheads="1"/>
            </p:cNvSpPr>
            <p:nvPr/>
          </p:nvSpPr>
          <p:spPr bwMode="auto">
            <a:xfrm>
              <a:off x="2601" y="1964"/>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Leu</a:t>
              </a:r>
            </a:p>
          </p:txBody>
        </p:sp>
        <p:sp>
          <p:nvSpPr>
            <p:cNvPr id="11315" name="Oval 86"/>
            <p:cNvSpPr>
              <a:spLocks noChangeAspect="1" noChangeArrowheads="1"/>
            </p:cNvSpPr>
            <p:nvPr/>
          </p:nvSpPr>
          <p:spPr bwMode="auto">
            <a:xfrm>
              <a:off x="2966" y="1991"/>
              <a:ext cx="177" cy="14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Asn</a:t>
              </a:r>
            </a:p>
          </p:txBody>
        </p:sp>
        <p:sp>
          <p:nvSpPr>
            <p:cNvPr id="11316" name="Oval 87"/>
            <p:cNvSpPr>
              <a:spLocks noChangeAspect="1" noChangeArrowheads="1"/>
            </p:cNvSpPr>
            <p:nvPr/>
          </p:nvSpPr>
          <p:spPr bwMode="auto">
            <a:xfrm>
              <a:off x="3143" y="1987"/>
              <a:ext cx="177" cy="146"/>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Tyr</a:t>
              </a:r>
            </a:p>
          </p:txBody>
        </p:sp>
        <p:sp>
          <p:nvSpPr>
            <p:cNvPr id="11317" name="Oval 88"/>
            <p:cNvSpPr>
              <a:spLocks noChangeAspect="1" noChangeArrowheads="1"/>
            </p:cNvSpPr>
            <p:nvPr/>
          </p:nvSpPr>
          <p:spPr bwMode="auto">
            <a:xfrm>
              <a:off x="3497" y="1968"/>
              <a:ext cx="177" cy="14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Asn</a:t>
              </a:r>
            </a:p>
          </p:txBody>
        </p:sp>
        <p:sp>
          <p:nvSpPr>
            <p:cNvPr id="11318" name="Oval 89"/>
            <p:cNvSpPr>
              <a:spLocks noChangeAspect="1" noChangeArrowheads="1"/>
            </p:cNvSpPr>
            <p:nvPr/>
          </p:nvSpPr>
          <p:spPr bwMode="auto">
            <a:xfrm>
              <a:off x="3320" y="1977"/>
              <a:ext cx="177" cy="147"/>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a:latin typeface="Times New Roman" panose="02020603050405020304" pitchFamily="18" charset="0"/>
                  <a:cs typeface="Times New Roman" panose="02020603050405020304" pitchFamily="18" charset="0"/>
                </a:rPr>
                <a:t>Cys</a:t>
              </a:r>
            </a:p>
          </p:txBody>
        </p:sp>
        <p:sp>
          <p:nvSpPr>
            <p:cNvPr id="11319" name="Arc 90"/>
            <p:cNvSpPr>
              <a:spLocks noChangeAspect="1"/>
            </p:cNvSpPr>
            <p:nvPr/>
          </p:nvSpPr>
          <p:spPr bwMode="auto">
            <a:xfrm>
              <a:off x="1042" y="1518"/>
              <a:ext cx="744" cy="987"/>
            </a:xfrm>
            <a:custGeom>
              <a:avLst/>
              <a:gdLst>
                <a:gd name="T0" fmla="*/ 0 w 16307"/>
                <a:gd name="T1" fmla="*/ 2 h 21600"/>
                <a:gd name="T2" fmla="*/ 744 w 16307"/>
                <a:gd name="T3" fmla="*/ 278 h 21600"/>
                <a:gd name="T4" fmla="*/ 59 w 16307"/>
                <a:gd name="T5" fmla="*/ 987 h 21600"/>
                <a:gd name="T6" fmla="*/ 0 60000 65536"/>
                <a:gd name="T7" fmla="*/ 0 60000 65536"/>
                <a:gd name="T8" fmla="*/ 0 60000 65536"/>
                <a:gd name="T9" fmla="*/ 0 w 16307"/>
                <a:gd name="T10" fmla="*/ 0 h 21600"/>
                <a:gd name="T11" fmla="*/ 16307 w 16307"/>
                <a:gd name="T12" fmla="*/ 21600 h 21600"/>
              </a:gdLst>
              <a:ahLst/>
              <a:cxnLst>
                <a:cxn ang="T6">
                  <a:pos x="T0" y="T1"/>
                </a:cxn>
                <a:cxn ang="T7">
                  <a:pos x="T2" y="T3"/>
                </a:cxn>
                <a:cxn ang="T8">
                  <a:pos x="T4" y="T5"/>
                </a:cxn>
              </a:cxnLst>
              <a:rect l="T9" t="T10" r="T11" b="T12"/>
              <a:pathLst>
                <a:path w="16307" h="21600" fill="none" extrusionOk="0">
                  <a:moveTo>
                    <a:pt x="0" y="38"/>
                  </a:moveTo>
                  <a:cubicBezTo>
                    <a:pt x="427" y="12"/>
                    <a:pt x="855" y="-1"/>
                    <a:pt x="1283" y="0"/>
                  </a:cubicBezTo>
                  <a:cubicBezTo>
                    <a:pt x="6890" y="0"/>
                    <a:pt x="12278" y="2180"/>
                    <a:pt x="16307" y="6080"/>
                  </a:cubicBezTo>
                </a:path>
                <a:path w="16307" h="21600" stroke="0" extrusionOk="0">
                  <a:moveTo>
                    <a:pt x="0" y="38"/>
                  </a:moveTo>
                  <a:cubicBezTo>
                    <a:pt x="427" y="12"/>
                    <a:pt x="855" y="-1"/>
                    <a:pt x="1283" y="0"/>
                  </a:cubicBezTo>
                  <a:cubicBezTo>
                    <a:pt x="6890" y="0"/>
                    <a:pt x="12278" y="2180"/>
                    <a:pt x="16307" y="6080"/>
                  </a:cubicBezTo>
                  <a:lnTo>
                    <a:pt x="1283"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20" name="Line 91"/>
            <p:cNvSpPr>
              <a:spLocks noChangeAspect="1" noChangeShapeType="1"/>
            </p:cNvSpPr>
            <p:nvPr/>
          </p:nvSpPr>
          <p:spPr bwMode="auto">
            <a:xfrm>
              <a:off x="3431" y="2138"/>
              <a:ext cx="89" cy="6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1" name="Text Box 92"/>
            <p:cNvSpPr txBox="1">
              <a:spLocks noChangeAspect="1" noChangeArrowheads="1"/>
            </p:cNvSpPr>
            <p:nvPr/>
          </p:nvSpPr>
          <p:spPr bwMode="auto">
            <a:xfrm>
              <a:off x="3371" y="2241"/>
              <a:ext cx="178"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S</a:t>
              </a:r>
            </a:p>
          </p:txBody>
        </p:sp>
        <p:sp>
          <p:nvSpPr>
            <p:cNvPr id="11322" name="Text Box 93"/>
            <p:cNvSpPr txBox="1">
              <a:spLocks noChangeAspect="1" noChangeArrowheads="1"/>
            </p:cNvSpPr>
            <p:nvPr/>
          </p:nvSpPr>
          <p:spPr bwMode="auto">
            <a:xfrm>
              <a:off x="3402" y="2531"/>
              <a:ext cx="178"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S</a:t>
              </a:r>
            </a:p>
          </p:txBody>
        </p:sp>
        <p:sp>
          <p:nvSpPr>
            <p:cNvPr id="11323" name="Line 94"/>
            <p:cNvSpPr>
              <a:spLocks noChangeAspect="1" noChangeShapeType="1"/>
            </p:cNvSpPr>
            <p:nvPr/>
          </p:nvSpPr>
          <p:spPr bwMode="auto">
            <a:xfrm flipH="1" flipV="1">
              <a:off x="1085" y="1772"/>
              <a:ext cx="354" cy="80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24" name="Text Box 95"/>
            <p:cNvSpPr txBox="1">
              <a:spLocks noChangeAspect="1" noChangeArrowheads="1"/>
            </p:cNvSpPr>
            <p:nvPr/>
          </p:nvSpPr>
          <p:spPr bwMode="auto">
            <a:xfrm>
              <a:off x="1211" y="2247"/>
              <a:ext cx="178"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S</a:t>
              </a:r>
            </a:p>
          </p:txBody>
        </p:sp>
        <p:sp>
          <p:nvSpPr>
            <p:cNvPr id="11325" name="Text Box 96"/>
            <p:cNvSpPr txBox="1">
              <a:spLocks noChangeAspect="1" noChangeArrowheads="1"/>
            </p:cNvSpPr>
            <p:nvPr/>
          </p:nvSpPr>
          <p:spPr bwMode="auto">
            <a:xfrm>
              <a:off x="1078" y="1900"/>
              <a:ext cx="178"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S</a:t>
              </a:r>
            </a:p>
          </p:txBody>
        </p:sp>
        <p:sp>
          <p:nvSpPr>
            <p:cNvPr id="11326" name="Text Box 97"/>
            <p:cNvSpPr txBox="1">
              <a:spLocks noChangeAspect="1" noChangeArrowheads="1"/>
            </p:cNvSpPr>
            <p:nvPr/>
          </p:nvSpPr>
          <p:spPr bwMode="auto">
            <a:xfrm>
              <a:off x="1476" y="1553"/>
              <a:ext cx="178"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S</a:t>
              </a:r>
            </a:p>
          </p:txBody>
        </p:sp>
        <p:sp>
          <p:nvSpPr>
            <p:cNvPr id="11327" name="Text Box 98"/>
            <p:cNvSpPr txBox="1">
              <a:spLocks noChangeAspect="1" noChangeArrowheads="1"/>
            </p:cNvSpPr>
            <p:nvPr/>
          </p:nvSpPr>
          <p:spPr bwMode="auto">
            <a:xfrm>
              <a:off x="1122" y="1443"/>
              <a:ext cx="178"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b="1">
                  <a:latin typeface="Times New Roman" panose="02020603050405020304" pitchFamily="18" charset="0"/>
                  <a:cs typeface="Times New Roman" panose="02020603050405020304" pitchFamily="18" charset="0"/>
                </a:rPr>
                <a:t>S</a:t>
              </a:r>
            </a:p>
          </p:txBody>
        </p:sp>
        <p:sp>
          <p:nvSpPr>
            <p:cNvPr id="11328" name="Text Box 99"/>
            <p:cNvSpPr txBox="1">
              <a:spLocks noChangeAspect="1" noChangeArrowheads="1"/>
            </p:cNvSpPr>
            <p:nvPr/>
          </p:nvSpPr>
          <p:spPr bwMode="auto">
            <a:xfrm>
              <a:off x="3628" y="1961"/>
              <a:ext cx="4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a:latin typeface="Times New Roman" panose="02020603050405020304" pitchFamily="18" charset="0"/>
                  <a:cs typeface="Times New Roman" panose="02020603050405020304" pitchFamily="18" charset="0"/>
                </a:rPr>
                <a:t>-COOH</a:t>
              </a:r>
            </a:p>
          </p:txBody>
        </p:sp>
        <p:sp>
          <p:nvSpPr>
            <p:cNvPr id="11329" name="Text Box 100"/>
            <p:cNvSpPr txBox="1">
              <a:spLocks noChangeAspect="1" noChangeArrowheads="1"/>
            </p:cNvSpPr>
            <p:nvPr/>
          </p:nvSpPr>
          <p:spPr bwMode="auto">
            <a:xfrm>
              <a:off x="59" y="2092"/>
              <a:ext cx="31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400">
                  <a:latin typeface="Times New Roman" panose="02020603050405020304" pitchFamily="18" charset="0"/>
                  <a:cs typeface="Times New Roman" panose="02020603050405020304" pitchFamily="18" charset="0"/>
                </a:rPr>
                <a:t>H</a:t>
              </a:r>
              <a:r>
                <a:rPr lang="en-US" sz="1400" baseline="-25000">
                  <a:latin typeface="Times New Roman" panose="02020603050405020304" pitchFamily="18" charset="0"/>
                  <a:cs typeface="Times New Roman" panose="02020603050405020304" pitchFamily="18" charset="0"/>
                </a:rPr>
                <a:t>2</a:t>
              </a:r>
              <a:r>
                <a:rPr lang="en-US" sz="1400">
                  <a:latin typeface="Times New Roman" panose="02020603050405020304" pitchFamily="18" charset="0"/>
                  <a:cs typeface="Times New Roman" panose="02020603050405020304" pitchFamily="18" charset="0"/>
                </a:rPr>
                <a:t>N</a:t>
              </a:r>
            </a:p>
          </p:txBody>
        </p:sp>
        <p:sp>
          <p:nvSpPr>
            <p:cNvPr id="11330" name="AutoShape 101"/>
            <p:cNvSpPr>
              <a:spLocks noChangeAspect="1"/>
            </p:cNvSpPr>
            <p:nvPr/>
          </p:nvSpPr>
          <p:spPr bwMode="auto">
            <a:xfrm rot="-5400000">
              <a:off x="2702" y="567"/>
              <a:ext cx="219" cy="5047"/>
            </a:xfrm>
            <a:prstGeom prst="leftBrace">
              <a:avLst>
                <a:gd name="adj1" fmla="val 192047"/>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1331" name="AutoShape 102"/>
            <p:cNvSpPr>
              <a:spLocks noChangeAspect="1"/>
            </p:cNvSpPr>
            <p:nvPr/>
          </p:nvSpPr>
          <p:spPr bwMode="auto">
            <a:xfrm rot="6541703">
              <a:off x="2192" y="-116"/>
              <a:ext cx="219" cy="2877"/>
            </a:xfrm>
            <a:prstGeom prst="leftBrace">
              <a:avLst>
                <a:gd name="adj1" fmla="val 109475"/>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1332" name="Text Box 103"/>
            <p:cNvSpPr txBox="1">
              <a:spLocks noChangeAspect="1" noChangeArrowheads="1"/>
            </p:cNvSpPr>
            <p:nvPr/>
          </p:nvSpPr>
          <p:spPr bwMode="auto">
            <a:xfrm>
              <a:off x="2571" y="3258"/>
              <a:ext cx="48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b="1">
                  <a:latin typeface="Times New Roman" panose="02020603050405020304" pitchFamily="18" charset="0"/>
                  <a:cs typeface="Akhbar MT" pitchFamily="2" charset="-78"/>
                </a:rPr>
                <a:t>سلسلة </a:t>
              </a:r>
              <a:r>
                <a:rPr lang="en-US" b="1">
                  <a:latin typeface="Times New Roman" panose="02020603050405020304" pitchFamily="18" charset="0"/>
                  <a:cs typeface="Akhbar MT" pitchFamily="2" charset="-78"/>
                </a:rPr>
                <a:t>B</a:t>
              </a:r>
            </a:p>
          </p:txBody>
        </p:sp>
        <p:sp>
          <p:nvSpPr>
            <p:cNvPr id="11333" name="Text Box 104"/>
            <p:cNvSpPr txBox="1">
              <a:spLocks noChangeAspect="1" noChangeArrowheads="1"/>
            </p:cNvSpPr>
            <p:nvPr/>
          </p:nvSpPr>
          <p:spPr bwMode="auto">
            <a:xfrm rot="1212104">
              <a:off x="2125" y="1035"/>
              <a:ext cx="49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b="1">
                  <a:latin typeface="Times New Roman" panose="02020603050405020304" pitchFamily="18" charset="0"/>
                  <a:cs typeface="Akhbar MT" pitchFamily="2" charset="-78"/>
                </a:rPr>
                <a:t>سلسلة </a:t>
              </a:r>
              <a:r>
                <a:rPr lang="en-US" b="1">
                  <a:latin typeface="Times New Roman" panose="02020603050405020304" pitchFamily="18" charset="0"/>
                  <a:cs typeface="Akhbar MT" pitchFamily="2" charset="-78"/>
                </a:rPr>
                <a:t>A</a:t>
              </a:r>
            </a:p>
          </p:txBody>
        </p:sp>
        <p:sp>
          <p:nvSpPr>
            <p:cNvPr id="11334" name="Text Box 105"/>
            <p:cNvSpPr txBox="1">
              <a:spLocks noChangeAspect="1" noChangeArrowheads="1"/>
            </p:cNvSpPr>
            <p:nvPr/>
          </p:nvSpPr>
          <p:spPr bwMode="auto">
            <a:xfrm>
              <a:off x="308" y="2371"/>
              <a:ext cx="16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1</a:t>
              </a:r>
            </a:p>
          </p:txBody>
        </p:sp>
        <p:sp>
          <p:nvSpPr>
            <p:cNvPr id="11335" name="Text Box 106"/>
            <p:cNvSpPr txBox="1">
              <a:spLocks noChangeAspect="1" noChangeArrowheads="1"/>
            </p:cNvSpPr>
            <p:nvPr/>
          </p:nvSpPr>
          <p:spPr bwMode="auto">
            <a:xfrm>
              <a:off x="1326" y="2700"/>
              <a:ext cx="16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7</a:t>
              </a:r>
            </a:p>
          </p:txBody>
        </p:sp>
        <p:sp>
          <p:nvSpPr>
            <p:cNvPr id="11336" name="Text Box 107"/>
            <p:cNvSpPr txBox="1">
              <a:spLocks noChangeAspect="1" noChangeArrowheads="1"/>
            </p:cNvSpPr>
            <p:nvPr/>
          </p:nvSpPr>
          <p:spPr bwMode="auto">
            <a:xfrm>
              <a:off x="3405" y="2887"/>
              <a:ext cx="212"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19</a:t>
              </a:r>
            </a:p>
          </p:txBody>
        </p:sp>
        <p:sp>
          <p:nvSpPr>
            <p:cNvPr id="11337" name="Text Box 108"/>
            <p:cNvSpPr txBox="1">
              <a:spLocks noChangeAspect="1" noChangeArrowheads="1"/>
            </p:cNvSpPr>
            <p:nvPr/>
          </p:nvSpPr>
          <p:spPr bwMode="auto">
            <a:xfrm>
              <a:off x="5308" y="2247"/>
              <a:ext cx="21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30</a:t>
              </a:r>
            </a:p>
          </p:txBody>
        </p:sp>
        <p:sp>
          <p:nvSpPr>
            <p:cNvPr id="11338" name="Text Box 109"/>
            <p:cNvSpPr txBox="1">
              <a:spLocks noChangeAspect="1" noChangeArrowheads="1"/>
            </p:cNvSpPr>
            <p:nvPr/>
          </p:nvSpPr>
          <p:spPr bwMode="auto">
            <a:xfrm>
              <a:off x="459" y="895"/>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1</a:t>
              </a:r>
            </a:p>
          </p:txBody>
        </p:sp>
        <p:sp>
          <p:nvSpPr>
            <p:cNvPr id="11339" name="Text Box 110"/>
            <p:cNvSpPr txBox="1">
              <a:spLocks noChangeAspect="1" noChangeArrowheads="1"/>
            </p:cNvSpPr>
            <p:nvPr/>
          </p:nvSpPr>
          <p:spPr bwMode="auto">
            <a:xfrm>
              <a:off x="946" y="1809"/>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7</a:t>
              </a:r>
            </a:p>
          </p:txBody>
        </p:sp>
        <p:sp>
          <p:nvSpPr>
            <p:cNvPr id="11340" name="Text Box 111"/>
            <p:cNvSpPr txBox="1">
              <a:spLocks noChangeAspect="1" noChangeArrowheads="1"/>
            </p:cNvSpPr>
            <p:nvPr/>
          </p:nvSpPr>
          <p:spPr bwMode="auto">
            <a:xfrm>
              <a:off x="769" y="1662"/>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6</a:t>
              </a:r>
            </a:p>
          </p:txBody>
        </p:sp>
        <p:sp>
          <p:nvSpPr>
            <p:cNvPr id="11341" name="Text Box 112"/>
            <p:cNvSpPr txBox="1">
              <a:spLocks noChangeAspect="1" noChangeArrowheads="1"/>
            </p:cNvSpPr>
            <p:nvPr/>
          </p:nvSpPr>
          <p:spPr bwMode="auto">
            <a:xfrm>
              <a:off x="1652" y="1991"/>
              <a:ext cx="21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11</a:t>
              </a:r>
            </a:p>
          </p:txBody>
        </p:sp>
        <p:sp>
          <p:nvSpPr>
            <p:cNvPr id="11342" name="Text Box 113"/>
            <p:cNvSpPr txBox="1">
              <a:spLocks noChangeAspect="1" noChangeArrowheads="1"/>
            </p:cNvSpPr>
            <p:nvPr/>
          </p:nvSpPr>
          <p:spPr bwMode="auto">
            <a:xfrm>
              <a:off x="3555" y="2103"/>
              <a:ext cx="213"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1200" b="1">
                  <a:latin typeface="Times New Roman" panose="02020603050405020304" pitchFamily="18" charset="0"/>
                  <a:cs typeface="Times New Roman" panose="02020603050405020304" pitchFamily="18" charset="0"/>
                </a:rPr>
                <a:t>21</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755650" y="1052513"/>
            <a:ext cx="7993063"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2400" dirty="0"/>
              <a:t>يلعب </a:t>
            </a:r>
            <a:r>
              <a:rPr lang="ar-SA" sz="2400" dirty="0" smtClean="0"/>
              <a:t>الأنسولين </a:t>
            </a:r>
            <a:r>
              <a:rPr lang="ar-SA" sz="2400" dirty="0"/>
              <a:t>دوراً هاماً في أيض المواد الكربوهيدراتية.</a:t>
            </a:r>
          </a:p>
          <a:p>
            <a:pPr eaLnBrk="1" hangingPunct="1"/>
            <a:r>
              <a:rPr lang="ar-SA" sz="2400" dirty="0"/>
              <a:t>من المعروف أن التركيز الطبيعي </a:t>
            </a:r>
            <a:r>
              <a:rPr lang="ar-SA" sz="2400" dirty="0" smtClean="0"/>
              <a:t>للغلوكوز </a:t>
            </a:r>
            <a:r>
              <a:rPr lang="ar-SA" sz="2400" dirty="0"/>
              <a:t>في الدم يتراوح بين 70-110 </a:t>
            </a:r>
            <a:r>
              <a:rPr lang="ar-SY" sz="2400" dirty="0" smtClean="0"/>
              <a:t>ملغ</a:t>
            </a:r>
            <a:r>
              <a:rPr lang="ar-SA" sz="2400" dirty="0" smtClean="0"/>
              <a:t>% </a:t>
            </a:r>
            <a:r>
              <a:rPr lang="ar-SA" sz="2400" dirty="0"/>
              <a:t>ولا يوجد بكميات يمكن قياسها في البول. يقوم </a:t>
            </a:r>
            <a:r>
              <a:rPr lang="ar-SA" sz="2400" dirty="0" smtClean="0"/>
              <a:t>الأنسولين </a:t>
            </a:r>
            <a:r>
              <a:rPr lang="ar-SA" sz="2400" dirty="0"/>
              <a:t>بدور في نقل </a:t>
            </a:r>
            <a:r>
              <a:rPr lang="ar-SA" sz="2400" dirty="0" smtClean="0"/>
              <a:t>الغلوكوز </a:t>
            </a:r>
            <a:r>
              <a:rPr lang="ar-SA" sz="2400" dirty="0"/>
              <a:t>من خارج الخلايا إلى داخلها.</a:t>
            </a:r>
            <a:endParaRPr lang="ar-SA" sz="2400" b="1" dirty="0">
              <a:cs typeface="PT Bold Heading" pitchFamily="2" charset="-78"/>
            </a:endParaRPr>
          </a:p>
          <a:p>
            <a:pPr eaLnBrk="1" hangingPunct="1"/>
            <a:r>
              <a:rPr lang="ar-SA" sz="3200" b="1" dirty="0">
                <a:cs typeface="PT Bold Heading" pitchFamily="2" charset="-78"/>
              </a:rPr>
              <a:t>نقص إفراز </a:t>
            </a:r>
            <a:r>
              <a:rPr lang="ar-SA" sz="3200" b="1" dirty="0" smtClean="0">
                <a:cs typeface="PT Bold Heading" pitchFamily="2" charset="-78"/>
              </a:rPr>
              <a:t>الأنسولين:</a:t>
            </a:r>
            <a:r>
              <a:rPr lang="ar-SA" sz="3200" b="1" dirty="0" smtClean="0"/>
              <a:t> </a:t>
            </a:r>
            <a:r>
              <a:rPr lang="ar-SA" sz="2000" b="1" dirty="0"/>
              <a:t>يؤدي إلى زيادة السكر في الدم وعدم القدرة علي استخدامه وخروج </a:t>
            </a:r>
            <a:r>
              <a:rPr lang="ar-SA" sz="2000" b="1" dirty="0" smtClean="0"/>
              <a:t>الغلوكوز </a:t>
            </a:r>
            <a:r>
              <a:rPr lang="ar-SA" sz="2000" b="1" dirty="0"/>
              <a:t>في البول مع أجسام كيتونية يصاحب المرض العطش وفقدان الوزن</a:t>
            </a:r>
          </a:p>
          <a:p>
            <a:pPr eaLnBrk="1" hangingPunct="1"/>
            <a:r>
              <a:rPr lang="ar-SA" sz="2400" dirty="0"/>
              <a:t>يسمى هذا المرض بالسكري </a:t>
            </a:r>
            <a:r>
              <a:rPr lang="en-US" sz="2400" dirty="0"/>
              <a:t>Diabetes Mellitus</a:t>
            </a:r>
            <a:r>
              <a:rPr lang="ar-SA" sz="2400" dirty="0"/>
              <a:t> أو مرض زيادة نسبة </a:t>
            </a:r>
            <a:r>
              <a:rPr lang="ar-SA" sz="2400" dirty="0" smtClean="0"/>
              <a:t>الغلوكوز </a:t>
            </a:r>
            <a:r>
              <a:rPr lang="ar-SA" sz="2400" dirty="0"/>
              <a:t>في الدم </a:t>
            </a:r>
            <a:r>
              <a:rPr lang="en-US" sz="2400" dirty="0"/>
              <a:t>Hyperglycemia</a:t>
            </a:r>
            <a:r>
              <a:rPr lang="ar-SA" sz="2400" dirty="0"/>
              <a:t>. ينشأ هذا المرض نظراً لعدم قدرة خلايا بيتا في جزر </a:t>
            </a:r>
            <a:r>
              <a:rPr lang="ar-SA" sz="2400" dirty="0" err="1" smtClean="0"/>
              <a:t>لانغرهانس</a:t>
            </a:r>
            <a:r>
              <a:rPr lang="ar-SA" sz="2400" dirty="0" smtClean="0"/>
              <a:t> </a:t>
            </a:r>
            <a:r>
              <a:rPr lang="ar-SA" sz="2400" dirty="0"/>
              <a:t>على إنتاج كمية كافية من </a:t>
            </a:r>
            <a:r>
              <a:rPr lang="ar-SA" sz="2400" dirty="0" smtClean="0"/>
              <a:t>الأنسولين </a:t>
            </a:r>
            <a:r>
              <a:rPr lang="ar-SA" sz="2400" dirty="0"/>
              <a:t>أو عدم قيامه بوظيفته وبالتالي يتراكم السكر الممتص من القناة الهضمية في بلازما الدم ويعجز الجسم من الاستفادة منه نظراً لعدم وصوله لداخل الخلايا. </a:t>
            </a:r>
          </a:p>
          <a:p>
            <a:pPr eaLnBrk="1" hangingPunct="1"/>
            <a:endParaRPr lang="ar-SA" sz="2400" dirty="0"/>
          </a:p>
          <a:p>
            <a:pPr eaLnBrk="1" hangingPunct="1"/>
            <a:r>
              <a:rPr lang="ar-SA" sz="3200" b="1" dirty="0">
                <a:cs typeface="PT Bold Heading" pitchFamily="2" charset="-78"/>
              </a:rPr>
              <a:t>زيادة </a:t>
            </a:r>
            <a:r>
              <a:rPr lang="ar-SA" sz="3200" b="1" dirty="0" smtClean="0">
                <a:cs typeface="PT Bold Heading" pitchFamily="2" charset="-78"/>
              </a:rPr>
              <a:t>الأنسولين</a:t>
            </a:r>
            <a:r>
              <a:rPr lang="ar-SA" sz="3200" b="1" dirty="0" smtClean="0"/>
              <a:t>: </a:t>
            </a:r>
            <a:r>
              <a:rPr lang="ar-SA" sz="2000" b="1" dirty="0"/>
              <a:t>يؤدي إلى نقص السكر في البلازما </a:t>
            </a:r>
            <a:r>
              <a:rPr lang="en-US" sz="2000" b="1" dirty="0">
                <a:latin typeface="Times New Roman" panose="02020603050405020304" pitchFamily="18" charset="0"/>
                <a:cs typeface="Times New Roman" panose="02020603050405020304" pitchFamily="18" charset="0"/>
              </a:rPr>
              <a:t>Hypoglycemia</a:t>
            </a:r>
            <a:r>
              <a:rPr lang="ar-SA" sz="2000" b="1" dirty="0">
                <a:latin typeface="Times New Roman" panose="02020603050405020304" pitchFamily="18" charset="0"/>
                <a:cs typeface="Times New Roman" panose="02020603050405020304" pitchFamily="18" charset="0"/>
              </a:rPr>
              <a:t> </a:t>
            </a:r>
            <a:endParaRPr lang="ar-SA" sz="2000" b="1" dirty="0"/>
          </a:p>
          <a:p>
            <a:pPr eaLnBrk="1" hangingPunct="1"/>
            <a:r>
              <a:rPr lang="ar-SA" sz="2000" b="1" dirty="0">
                <a:latin typeface="Times New Roman" panose="02020603050405020304" pitchFamily="18" charset="0"/>
                <a:cs typeface="Times New Roman" panose="02020603050405020304" pitchFamily="18" charset="0"/>
              </a:rPr>
              <a:t> وهذا المرض نادر الحدوث ولكنه خطير لأن نقص </a:t>
            </a:r>
            <a:r>
              <a:rPr lang="ar-SA" sz="2000" b="1" dirty="0" smtClean="0">
                <a:latin typeface="Times New Roman" panose="02020603050405020304" pitchFamily="18" charset="0"/>
                <a:cs typeface="Times New Roman" panose="02020603050405020304" pitchFamily="18" charset="0"/>
              </a:rPr>
              <a:t>الغلوكوز </a:t>
            </a:r>
            <a:r>
              <a:rPr lang="ar-SA" sz="2000" b="1" dirty="0">
                <a:latin typeface="Times New Roman" panose="02020603050405020304" pitchFamily="18" charset="0"/>
                <a:cs typeface="Times New Roman" panose="02020603050405020304" pitchFamily="18" charset="0"/>
              </a:rPr>
              <a:t>عن حد معين يمكن أن يسبب </a:t>
            </a:r>
            <a:r>
              <a:rPr lang="ar-SA" sz="2000" b="1" dirty="0" smtClean="0">
                <a:latin typeface="Times New Roman" panose="02020603050405020304" pitchFamily="18" charset="0"/>
                <a:cs typeface="Times New Roman" panose="02020603050405020304" pitchFamily="18" charset="0"/>
              </a:rPr>
              <a:t>غيبوبة</a:t>
            </a:r>
            <a:r>
              <a:rPr lang="ar-SY" sz="2000" b="1" dirty="0" smtClean="0">
                <a:latin typeface="Times New Roman" panose="02020603050405020304" pitchFamily="18" charset="0"/>
                <a:cs typeface="Times New Roman" panose="02020603050405020304" pitchFamily="18" charset="0"/>
              </a:rPr>
              <a:t>.</a:t>
            </a:r>
            <a:endParaRPr lang="en-US" sz="2000" b="1" dirty="0"/>
          </a:p>
          <a:p>
            <a:pPr eaLnBrk="1" hangingPunct="1"/>
            <a:endParaRPr lang="en-US" sz="2400" b="1" dirty="0"/>
          </a:p>
        </p:txBody>
      </p:sp>
      <p:sp>
        <p:nvSpPr>
          <p:cNvPr id="12291" name="Rectangle 6"/>
          <p:cNvSpPr>
            <a:spLocks noChangeArrowheads="1"/>
          </p:cNvSpPr>
          <p:nvPr/>
        </p:nvSpPr>
        <p:spPr bwMode="auto">
          <a:xfrm>
            <a:off x="5086905" y="260350"/>
            <a:ext cx="36279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3200" b="1" u="sng" dirty="0">
                <a:cs typeface="PT Bold Heading" pitchFamily="2" charset="-78"/>
              </a:rPr>
              <a:t>أمراض خلل </a:t>
            </a:r>
            <a:r>
              <a:rPr lang="ar-SA" sz="3200" b="1" u="sng" dirty="0" smtClean="0">
                <a:cs typeface="PT Bold Heading" pitchFamily="2" charset="-78"/>
              </a:rPr>
              <a:t>الأنسولين</a:t>
            </a:r>
            <a:r>
              <a:rPr lang="ar-SY" sz="3200" b="1" u="sng" dirty="0" smtClean="0">
                <a:cs typeface="PT Bold Heading" pitchFamily="2" charset="-78"/>
              </a:rPr>
              <a:t>:</a:t>
            </a:r>
            <a:endParaRPr lang="en-US" sz="3200" b="1" u="sng" dirty="0">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right)">
                                      <p:cBhvr>
                                        <p:cTn id="7"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5"/>
          <p:cNvGrpSpPr>
            <a:grpSpLocks/>
          </p:cNvGrpSpPr>
          <p:nvPr/>
        </p:nvGrpSpPr>
        <p:grpSpPr bwMode="auto">
          <a:xfrm>
            <a:off x="457200" y="4227513"/>
            <a:ext cx="7767638" cy="2514600"/>
            <a:chOff x="288" y="576"/>
            <a:chExt cx="4893" cy="1584"/>
          </a:xfrm>
        </p:grpSpPr>
        <p:sp>
          <p:nvSpPr>
            <p:cNvPr id="13318" name="Text Box 3"/>
            <p:cNvSpPr txBox="1">
              <a:spLocks noChangeArrowheads="1"/>
            </p:cNvSpPr>
            <p:nvPr/>
          </p:nvSpPr>
          <p:spPr bwMode="auto">
            <a:xfrm>
              <a:off x="529" y="864"/>
              <a:ext cx="43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latin typeface="Times New Roman" panose="02020603050405020304" pitchFamily="18" charset="0"/>
                  <a:cs typeface="Times New Roman" panose="02020603050405020304" pitchFamily="18" charset="0"/>
                </a:rPr>
                <a:t>Leu-Tyr-Lys-Ser-Tyr-Asp-Ser-Thr-Phe-Thr-Gly-Gln-Ser-His</a:t>
              </a:r>
            </a:p>
          </p:txBody>
        </p:sp>
        <p:sp>
          <p:nvSpPr>
            <p:cNvPr id="13319" name="Text Box 4"/>
            <p:cNvSpPr txBox="1">
              <a:spLocks noChangeArrowheads="1"/>
            </p:cNvSpPr>
            <p:nvPr/>
          </p:nvSpPr>
          <p:spPr bwMode="auto">
            <a:xfrm>
              <a:off x="288" y="1152"/>
              <a:ext cx="3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latin typeface="Times New Roman" panose="02020603050405020304" pitchFamily="18" charset="0"/>
                  <a:cs typeface="Times New Roman" panose="02020603050405020304" pitchFamily="18" charset="0"/>
                </a:rPr>
                <a:t>Asp</a:t>
              </a:r>
            </a:p>
          </p:txBody>
        </p:sp>
        <p:sp>
          <p:nvSpPr>
            <p:cNvPr id="13320" name="Text Box 5"/>
            <p:cNvSpPr txBox="1">
              <a:spLocks noChangeArrowheads="1"/>
            </p:cNvSpPr>
            <p:nvPr/>
          </p:nvSpPr>
          <p:spPr bwMode="auto">
            <a:xfrm>
              <a:off x="528" y="1718"/>
              <a:ext cx="43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latin typeface="Times New Roman" panose="02020603050405020304" pitchFamily="18" charset="0"/>
                  <a:cs typeface="Times New Roman" panose="02020603050405020304" pitchFamily="18" charset="0"/>
                </a:rPr>
                <a:t>Arg-Arg-Ala-Gln-Asp-Phe-Val-Gln-Trp-Leu-Met-Asn-Thr-C</a:t>
              </a:r>
            </a:p>
          </p:txBody>
        </p:sp>
        <p:sp>
          <p:nvSpPr>
            <p:cNvPr id="13321" name="Line 6"/>
            <p:cNvSpPr>
              <a:spLocks noChangeShapeType="1"/>
            </p:cNvSpPr>
            <p:nvPr/>
          </p:nvSpPr>
          <p:spPr bwMode="auto">
            <a:xfrm flipH="1">
              <a:off x="480" y="1032"/>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2" name="Line 7"/>
            <p:cNvSpPr>
              <a:spLocks noChangeShapeType="1"/>
            </p:cNvSpPr>
            <p:nvPr/>
          </p:nvSpPr>
          <p:spPr bwMode="auto">
            <a:xfrm flipH="1" flipV="1">
              <a:off x="432" y="1728"/>
              <a:ext cx="144"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Rectangle 8"/>
            <p:cNvSpPr>
              <a:spLocks noChangeArrowheads="1"/>
            </p:cNvSpPr>
            <p:nvPr/>
          </p:nvSpPr>
          <p:spPr bwMode="auto">
            <a:xfrm>
              <a:off x="324" y="1488"/>
              <a:ext cx="3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latin typeface="Times New Roman" panose="02020603050405020304" pitchFamily="18" charset="0"/>
                  <a:cs typeface="Times New Roman" panose="02020603050405020304" pitchFamily="18" charset="0"/>
                </a:rPr>
                <a:t>Ser</a:t>
              </a:r>
            </a:p>
          </p:txBody>
        </p:sp>
        <p:sp>
          <p:nvSpPr>
            <p:cNvPr id="13324" name="Line 9"/>
            <p:cNvSpPr>
              <a:spLocks noChangeShapeType="1"/>
            </p:cNvSpPr>
            <p:nvPr/>
          </p:nvSpPr>
          <p:spPr bwMode="auto">
            <a:xfrm>
              <a:off x="432" y="1392"/>
              <a:ext cx="0" cy="14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5" name="Line 10"/>
            <p:cNvSpPr>
              <a:spLocks noChangeShapeType="1"/>
            </p:cNvSpPr>
            <p:nvPr/>
          </p:nvSpPr>
          <p:spPr bwMode="auto">
            <a:xfrm flipH="1">
              <a:off x="4749" y="768"/>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6" name="Text Box 11"/>
            <p:cNvSpPr txBox="1">
              <a:spLocks noChangeArrowheads="1"/>
            </p:cNvSpPr>
            <p:nvPr/>
          </p:nvSpPr>
          <p:spPr bwMode="auto">
            <a:xfrm>
              <a:off x="4715" y="576"/>
              <a:ext cx="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latin typeface="Times New Roman" panose="02020603050405020304" pitchFamily="18" charset="0"/>
                  <a:cs typeface="Times New Roman" panose="02020603050405020304" pitchFamily="18" charset="0"/>
                </a:rPr>
                <a:t>NH</a:t>
              </a:r>
              <a:r>
                <a:rPr lang="en-US" sz="2000" b="1" baseline="-25000">
                  <a:latin typeface="Times New Roman" panose="02020603050405020304" pitchFamily="18" charset="0"/>
                  <a:cs typeface="Times New Roman" panose="02020603050405020304" pitchFamily="18" charset="0"/>
                </a:rPr>
                <a:t>2</a:t>
              </a:r>
            </a:p>
          </p:txBody>
        </p:sp>
        <p:sp>
          <p:nvSpPr>
            <p:cNvPr id="13327" name="Text Box 12"/>
            <p:cNvSpPr txBox="1">
              <a:spLocks noChangeArrowheads="1"/>
            </p:cNvSpPr>
            <p:nvPr/>
          </p:nvSpPr>
          <p:spPr bwMode="auto">
            <a:xfrm>
              <a:off x="4817" y="1488"/>
              <a:ext cx="3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latin typeface="Times New Roman" panose="02020603050405020304" pitchFamily="18" charset="0"/>
                  <a:cs typeface="Times New Roman" panose="02020603050405020304" pitchFamily="18" charset="0"/>
                </a:rPr>
                <a:t>OH</a:t>
              </a:r>
              <a:endParaRPr lang="en-US" sz="2000" b="1" baseline="-25000">
                <a:latin typeface="Times New Roman" panose="02020603050405020304" pitchFamily="18" charset="0"/>
                <a:cs typeface="Times New Roman" panose="02020603050405020304" pitchFamily="18" charset="0"/>
              </a:endParaRPr>
            </a:p>
          </p:txBody>
        </p:sp>
        <p:sp>
          <p:nvSpPr>
            <p:cNvPr id="13328" name="Line 13"/>
            <p:cNvSpPr>
              <a:spLocks noChangeShapeType="1"/>
            </p:cNvSpPr>
            <p:nvPr/>
          </p:nvSpPr>
          <p:spPr bwMode="auto">
            <a:xfrm flipH="1" flipV="1">
              <a:off x="4769" y="1908"/>
              <a:ext cx="100" cy="1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9" name="Line 14"/>
            <p:cNvSpPr>
              <a:spLocks noChangeShapeType="1"/>
            </p:cNvSpPr>
            <p:nvPr/>
          </p:nvSpPr>
          <p:spPr bwMode="auto">
            <a:xfrm flipH="1" flipV="1">
              <a:off x="4817" y="1884"/>
              <a:ext cx="76" cy="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0" name="Line 15"/>
            <p:cNvSpPr>
              <a:spLocks noChangeShapeType="1"/>
            </p:cNvSpPr>
            <p:nvPr/>
          </p:nvSpPr>
          <p:spPr bwMode="auto">
            <a:xfrm flipH="1">
              <a:off x="4785" y="1656"/>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1" name="Text Box 16"/>
            <p:cNvSpPr txBox="1">
              <a:spLocks noChangeArrowheads="1"/>
            </p:cNvSpPr>
            <p:nvPr/>
          </p:nvSpPr>
          <p:spPr bwMode="auto">
            <a:xfrm>
              <a:off x="4845" y="1910"/>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latin typeface="Times New Roman" panose="02020603050405020304" pitchFamily="18" charset="0"/>
                  <a:cs typeface="Times New Roman" panose="02020603050405020304" pitchFamily="18" charset="0"/>
                </a:rPr>
                <a:t>O</a:t>
              </a:r>
              <a:endParaRPr lang="en-US" sz="2000" b="1" baseline="-25000">
                <a:latin typeface="Times New Roman" panose="02020603050405020304" pitchFamily="18" charset="0"/>
                <a:cs typeface="Times New Roman" panose="02020603050405020304" pitchFamily="18" charset="0"/>
              </a:endParaRPr>
            </a:p>
          </p:txBody>
        </p:sp>
        <p:sp>
          <p:nvSpPr>
            <p:cNvPr id="13332" name="Text Box 17"/>
            <p:cNvSpPr txBox="1">
              <a:spLocks noChangeArrowheads="1"/>
            </p:cNvSpPr>
            <p:nvPr/>
          </p:nvSpPr>
          <p:spPr bwMode="auto">
            <a:xfrm>
              <a:off x="4625" y="1074"/>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1</a:t>
              </a:r>
            </a:p>
          </p:txBody>
        </p:sp>
        <p:sp>
          <p:nvSpPr>
            <p:cNvPr id="13333" name="Text Box 24"/>
            <p:cNvSpPr txBox="1">
              <a:spLocks noChangeArrowheads="1"/>
            </p:cNvSpPr>
            <p:nvPr/>
          </p:nvSpPr>
          <p:spPr bwMode="auto">
            <a:xfrm>
              <a:off x="4329" y="1920"/>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29</a:t>
              </a:r>
            </a:p>
          </p:txBody>
        </p:sp>
      </p:grpSp>
      <p:sp>
        <p:nvSpPr>
          <p:cNvPr id="13315" name="Text Box 26"/>
          <p:cNvSpPr txBox="1">
            <a:spLocks noChangeArrowheads="1"/>
          </p:cNvSpPr>
          <p:nvPr/>
        </p:nvSpPr>
        <p:spPr bwMode="auto">
          <a:xfrm>
            <a:off x="1295718" y="381000"/>
            <a:ext cx="617188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5400" b="1" dirty="0" smtClean="0">
                <a:solidFill>
                  <a:srgbClr val="000099"/>
                </a:solidFill>
                <a:cs typeface="PT Bold Heading" pitchFamily="2" charset="-78"/>
              </a:rPr>
              <a:t>ال</a:t>
            </a:r>
            <a:r>
              <a:rPr lang="ar-SY" sz="5400" b="1" dirty="0" smtClean="0">
                <a:solidFill>
                  <a:srgbClr val="000099"/>
                </a:solidFill>
                <a:cs typeface="PT Bold Heading" pitchFamily="2" charset="-78"/>
              </a:rPr>
              <a:t>غ</a:t>
            </a:r>
            <a:r>
              <a:rPr lang="ar-SA" sz="5400" b="1" dirty="0" smtClean="0">
                <a:solidFill>
                  <a:srgbClr val="000099"/>
                </a:solidFill>
                <a:cs typeface="PT Bold Heading" pitchFamily="2" charset="-78"/>
              </a:rPr>
              <a:t>لوكا</a:t>
            </a:r>
            <a:r>
              <a:rPr lang="ar-SY" sz="5400" b="1" dirty="0" smtClean="0">
                <a:solidFill>
                  <a:srgbClr val="000099"/>
                </a:solidFill>
                <a:cs typeface="PT Bold Heading" pitchFamily="2" charset="-78"/>
              </a:rPr>
              <a:t>غ</a:t>
            </a:r>
            <a:r>
              <a:rPr lang="ar-SA" sz="5400" b="1" dirty="0" err="1" smtClean="0">
                <a:solidFill>
                  <a:srgbClr val="000099"/>
                </a:solidFill>
                <a:cs typeface="PT Bold Heading" pitchFamily="2" charset="-78"/>
              </a:rPr>
              <a:t>ون</a:t>
            </a:r>
            <a:r>
              <a:rPr lang="ar-SA" sz="5400" b="1" dirty="0" smtClean="0">
                <a:solidFill>
                  <a:srgbClr val="000099"/>
                </a:solidFill>
                <a:cs typeface="PT Bold Heading" pitchFamily="2" charset="-78"/>
              </a:rPr>
              <a:t> </a:t>
            </a:r>
            <a:r>
              <a:rPr lang="en-US" sz="5400" b="1" dirty="0">
                <a:solidFill>
                  <a:srgbClr val="000099"/>
                </a:solidFill>
                <a:latin typeface="Times New Roman" panose="02020603050405020304" pitchFamily="18" charset="0"/>
                <a:cs typeface="Times New Roman" panose="02020603050405020304" pitchFamily="18" charset="0"/>
              </a:rPr>
              <a:t>Glucagon</a:t>
            </a:r>
            <a:r>
              <a:rPr lang="en-US" sz="5400" b="1" dirty="0">
                <a:solidFill>
                  <a:srgbClr val="000099"/>
                </a:solidFill>
                <a:cs typeface="PT Bold Heading" pitchFamily="2" charset="-78"/>
              </a:rPr>
              <a:t> </a:t>
            </a:r>
          </a:p>
        </p:txBody>
      </p:sp>
      <p:sp>
        <p:nvSpPr>
          <p:cNvPr id="13316" name="Text Box 28"/>
          <p:cNvSpPr txBox="1">
            <a:spLocks noChangeArrowheads="1"/>
          </p:cNvSpPr>
          <p:nvPr/>
        </p:nvSpPr>
        <p:spPr bwMode="auto">
          <a:xfrm>
            <a:off x="819150" y="1443038"/>
            <a:ext cx="7626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2800" b="1"/>
              <a:t>ينتج من خلايا ألفا وهو عبارة عن ببتيد عديد (29 حمض أميني)</a:t>
            </a:r>
          </a:p>
          <a:p>
            <a:pPr algn="ctr" eaLnBrk="1" hangingPunct="1"/>
            <a:r>
              <a:rPr lang="ar-SA" sz="2800" b="1"/>
              <a:t>لا يحتوي على سيستين أو برولين أو آيزو ليوسين</a:t>
            </a:r>
            <a:endParaRPr lang="en-US" sz="2800" b="1"/>
          </a:p>
        </p:txBody>
      </p:sp>
      <p:sp>
        <p:nvSpPr>
          <p:cNvPr id="13317" name="Text Box 29"/>
          <p:cNvSpPr txBox="1">
            <a:spLocks noChangeArrowheads="1"/>
          </p:cNvSpPr>
          <p:nvPr/>
        </p:nvSpPr>
        <p:spPr bwMode="auto">
          <a:xfrm>
            <a:off x="879475" y="2636838"/>
            <a:ext cx="79930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200" b="1" dirty="0"/>
              <a:t>دور</a:t>
            </a:r>
            <a:r>
              <a:rPr lang="ar-EG" sz="3200" b="1" dirty="0"/>
              <a:t>ه</a:t>
            </a:r>
            <a:r>
              <a:rPr lang="ar-SA" sz="3200" b="1" dirty="0"/>
              <a:t> عكس دور </a:t>
            </a:r>
            <a:r>
              <a:rPr lang="ar-SA" sz="3200" b="1" dirty="0" smtClean="0"/>
              <a:t>الأنسولين </a:t>
            </a:r>
            <a:endParaRPr lang="ar-SA" sz="3200" b="1" dirty="0">
              <a:cs typeface="PT Bold Heading" pitchFamily="2" charset="-78"/>
            </a:endParaRPr>
          </a:p>
          <a:p>
            <a:pPr eaLnBrk="1" hangingPunct="1"/>
            <a:r>
              <a:rPr lang="ar-SA" sz="2400" b="1" dirty="0">
                <a:cs typeface="PT Bold Heading" pitchFamily="2" charset="-78"/>
              </a:rPr>
              <a:t>زيادته</a:t>
            </a:r>
            <a:r>
              <a:rPr lang="ar-SA" sz="2400" b="1" dirty="0"/>
              <a:t>: زيادة السكر في البلازما</a:t>
            </a:r>
          </a:p>
          <a:p>
            <a:pPr eaLnBrk="1" hangingPunct="1"/>
            <a:r>
              <a:rPr lang="ar-SA" sz="2400" b="1" dirty="0">
                <a:cs typeface="PT Bold Heading" pitchFamily="2" charset="-78"/>
              </a:rPr>
              <a:t>نقصه:</a:t>
            </a:r>
            <a:r>
              <a:rPr lang="ar-SA" sz="2400" b="1" dirty="0"/>
              <a:t> نقص السكر في الدم</a:t>
            </a:r>
            <a:endParaRPr lang="en-US"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85800" y="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ar-SA" sz="4400">
                <a:solidFill>
                  <a:srgbClr val="800000"/>
                </a:solidFill>
                <a:cs typeface="MCS Taybah S_U round." pitchFamily="2" charset="-78"/>
              </a:rPr>
              <a:t>رابعاَ : غدة البنكرياس وتفرز هر مونين : </a:t>
            </a:r>
            <a:endParaRPr lang="en-US" sz="4000"/>
          </a:p>
        </p:txBody>
      </p:sp>
      <p:sp>
        <p:nvSpPr>
          <p:cNvPr id="9219" name="Text Box 3"/>
          <p:cNvSpPr txBox="1">
            <a:spLocks noChangeArrowheads="1"/>
          </p:cNvSpPr>
          <p:nvPr/>
        </p:nvSpPr>
        <p:spPr bwMode="auto">
          <a:xfrm>
            <a:off x="1600200" y="609600"/>
            <a:ext cx="6705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ar-SA" sz="3200" dirty="0">
                <a:cs typeface="MCS Madinah S_U normal." pitchFamily="2" charset="-78"/>
              </a:rPr>
              <a:t>أ. هرمون الأنسولين ويفرز  ( خلايا بيتا ) .</a:t>
            </a:r>
          </a:p>
          <a:p>
            <a:pPr algn="just">
              <a:spcBef>
                <a:spcPct val="50000"/>
              </a:spcBef>
            </a:pPr>
            <a:r>
              <a:rPr lang="ar-SA" sz="3200" dirty="0">
                <a:cs typeface="MCS Madinah S_U normal." pitchFamily="2" charset="-78"/>
              </a:rPr>
              <a:t>ب. هرمون </a:t>
            </a:r>
            <a:r>
              <a:rPr lang="ar-SA" sz="3200" dirty="0" smtClean="0">
                <a:cs typeface="MCS Madinah S_U normal." pitchFamily="2" charset="-78"/>
              </a:rPr>
              <a:t>ال</a:t>
            </a:r>
            <a:r>
              <a:rPr lang="ar-SY" sz="3200" dirty="0" smtClean="0">
                <a:cs typeface="MCS Madinah S_U normal." pitchFamily="2" charset="-78"/>
              </a:rPr>
              <a:t>غ</a:t>
            </a:r>
            <a:r>
              <a:rPr lang="ar-SA" sz="3200" dirty="0" smtClean="0">
                <a:cs typeface="MCS Madinah S_U normal." pitchFamily="2" charset="-78"/>
              </a:rPr>
              <a:t>لوكا</a:t>
            </a:r>
            <a:r>
              <a:rPr lang="ar-SY" sz="3200" dirty="0" smtClean="0">
                <a:cs typeface="MCS Madinah S_U normal." pitchFamily="2" charset="-78"/>
              </a:rPr>
              <a:t>غ</a:t>
            </a:r>
            <a:r>
              <a:rPr lang="ar-SA" sz="3200" dirty="0" err="1" smtClean="0">
                <a:cs typeface="MCS Madinah S_U normal." pitchFamily="2" charset="-78"/>
              </a:rPr>
              <a:t>ون</a:t>
            </a:r>
            <a:r>
              <a:rPr lang="ar-SA" sz="3200" dirty="0" smtClean="0">
                <a:cs typeface="MCS Madinah S_U normal." pitchFamily="2" charset="-78"/>
              </a:rPr>
              <a:t> </a:t>
            </a:r>
            <a:r>
              <a:rPr lang="ar-SA" sz="3200" dirty="0">
                <a:cs typeface="MCS Madinah S_U normal." pitchFamily="2" charset="-78"/>
              </a:rPr>
              <a:t>ويفرز ( خلايا ألفا ) .</a:t>
            </a:r>
            <a:endParaRPr lang="en-US" sz="4400" dirty="0"/>
          </a:p>
        </p:txBody>
      </p:sp>
      <p:sp>
        <p:nvSpPr>
          <p:cNvPr id="9220" name="Text Box 4"/>
          <p:cNvSpPr txBox="1">
            <a:spLocks noChangeArrowheads="1"/>
          </p:cNvSpPr>
          <p:nvPr/>
        </p:nvSpPr>
        <p:spPr bwMode="auto">
          <a:xfrm>
            <a:off x="1752600" y="1828800"/>
            <a:ext cx="6705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3600">
                <a:solidFill>
                  <a:srgbClr val="CC3300"/>
                </a:solidFill>
                <a:cs typeface="MCS Madinah S_U normal." pitchFamily="2" charset="-78"/>
              </a:rPr>
              <a:t>     </a:t>
            </a:r>
            <a:r>
              <a:rPr lang="ar-SA" sz="4800">
                <a:solidFill>
                  <a:srgbClr val="CC3300"/>
                </a:solidFill>
                <a:cs typeface="MCS Madinah S_U normal." pitchFamily="2" charset="-78"/>
              </a:rPr>
              <a:t>التنظيم الأيضي لهرمون الأنسولين  </a:t>
            </a:r>
            <a:endParaRPr lang="en-US" sz="4800">
              <a:solidFill>
                <a:srgbClr val="CC3300"/>
              </a:solidFill>
            </a:endParaRPr>
          </a:p>
        </p:txBody>
      </p:sp>
      <p:grpSp>
        <p:nvGrpSpPr>
          <p:cNvPr id="9239" name="Group 23"/>
          <p:cNvGrpSpPr>
            <a:grpSpLocks/>
          </p:cNvGrpSpPr>
          <p:nvPr/>
        </p:nvGrpSpPr>
        <p:grpSpPr bwMode="auto">
          <a:xfrm>
            <a:off x="3200400" y="2819400"/>
            <a:ext cx="4648200" cy="1066800"/>
            <a:chOff x="2016" y="1776"/>
            <a:chExt cx="2928" cy="672"/>
          </a:xfrm>
        </p:grpSpPr>
        <p:sp>
          <p:nvSpPr>
            <p:cNvPr id="9221" name="AutoShape 5"/>
            <p:cNvSpPr>
              <a:spLocks noChangeArrowheads="1"/>
            </p:cNvSpPr>
            <p:nvPr/>
          </p:nvSpPr>
          <p:spPr bwMode="auto">
            <a:xfrm>
              <a:off x="2016" y="1776"/>
              <a:ext cx="2448" cy="480"/>
            </a:xfrm>
            <a:prstGeom prst="roundRect">
              <a:avLst>
                <a:gd name="adj" fmla="val 16667"/>
              </a:avLst>
            </a:prstGeom>
            <a:gradFill rotWithShape="0">
              <a:gsLst>
                <a:gs pos="0">
                  <a:srgbClr val="FF7C80"/>
                </a:gs>
                <a:gs pos="100000">
                  <a:schemeClr val="bg1"/>
                </a:gs>
              </a:gsLst>
              <a:path path="shape">
                <a:fillToRect l="50000" t="50000" r="50000" b="50000"/>
              </a:path>
            </a:gradFill>
            <a:ln w="57150" cmpd="thinThick">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800" b="1"/>
                <a:t>زيادة نسبة السكر في الدم </a:t>
              </a:r>
              <a:endParaRPr lang="en-US" sz="2800" b="1"/>
            </a:p>
          </p:txBody>
        </p:sp>
        <p:sp>
          <p:nvSpPr>
            <p:cNvPr id="9225" name="Line 9"/>
            <p:cNvSpPr>
              <a:spLocks noChangeShapeType="1"/>
            </p:cNvSpPr>
            <p:nvPr/>
          </p:nvSpPr>
          <p:spPr bwMode="auto">
            <a:xfrm>
              <a:off x="4464" y="2016"/>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Line 10"/>
            <p:cNvSpPr>
              <a:spLocks noChangeShapeType="1"/>
            </p:cNvSpPr>
            <p:nvPr/>
          </p:nvSpPr>
          <p:spPr bwMode="auto">
            <a:xfrm>
              <a:off x="4944" y="2016"/>
              <a:ext cx="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228" name="Line 12"/>
          <p:cNvSpPr>
            <a:spLocks noChangeShapeType="1"/>
          </p:cNvSpPr>
          <p:nvPr/>
        </p:nvSpPr>
        <p:spPr bwMode="auto">
          <a:xfrm flipH="1">
            <a:off x="9067800" y="4267200"/>
            <a:ext cx="0" cy="175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41" name="Group 25"/>
          <p:cNvGrpSpPr>
            <a:grpSpLocks/>
          </p:cNvGrpSpPr>
          <p:nvPr/>
        </p:nvGrpSpPr>
        <p:grpSpPr bwMode="auto">
          <a:xfrm>
            <a:off x="4724400" y="5486400"/>
            <a:ext cx="4343400" cy="762000"/>
            <a:chOff x="2976" y="3456"/>
            <a:chExt cx="2736" cy="480"/>
          </a:xfrm>
        </p:grpSpPr>
        <p:sp>
          <p:nvSpPr>
            <p:cNvPr id="9223" name="AutoShape 7"/>
            <p:cNvSpPr>
              <a:spLocks noChangeArrowheads="1"/>
            </p:cNvSpPr>
            <p:nvPr/>
          </p:nvSpPr>
          <p:spPr bwMode="auto">
            <a:xfrm>
              <a:off x="3408" y="3456"/>
              <a:ext cx="1968" cy="480"/>
            </a:xfrm>
            <a:prstGeom prst="roundRect">
              <a:avLst>
                <a:gd name="adj" fmla="val 16667"/>
              </a:avLst>
            </a:prstGeom>
            <a:gradFill rotWithShape="0">
              <a:gsLst>
                <a:gs pos="0">
                  <a:srgbClr val="FF7C80"/>
                </a:gs>
                <a:gs pos="100000">
                  <a:schemeClr val="bg1"/>
                </a:gs>
              </a:gsLst>
              <a:path path="shape">
                <a:fillToRect l="50000" t="50000" r="50000" b="50000"/>
              </a:path>
            </a:gradFill>
            <a:ln w="57150" cmpd="thinThick">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800" b="1"/>
                <a:t>الأنسولين   </a:t>
              </a:r>
              <a:endParaRPr lang="en-US" sz="2800" b="1"/>
            </a:p>
          </p:txBody>
        </p:sp>
        <p:sp>
          <p:nvSpPr>
            <p:cNvPr id="9229" name="Line 13"/>
            <p:cNvSpPr>
              <a:spLocks noChangeShapeType="1"/>
            </p:cNvSpPr>
            <p:nvPr/>
          </p:nvSpPr>
          <p:spPr bwMode="auto">
            <a:xfrm flipH="1">
              <a:off x="5376" y="3744"/>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0" name="Line 14"/>
            <p:cNvSpPr>
              <a:spLocks noChangeShapeType="1"/>
            </p:cNvSpPr>
            <p:nvPr/>
          </p:nvSpPr>
          <p:spPr bwMode="auto">
            <a:xfrm flipH="1">
              <a:off x="2976" y="3696"/>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40" name="Group 24"/>
          <p:cNvGrpSpPr>
            <a:grpSpLocks/>
          </p:cNvGrpSpPr>
          <p:nvPr/>
        </p:nvGrpSpPr>
        <p:grpSpPr bwMode="auto">
          <a:xfrm>
            <a:off x="5715000" y="3886200"/>
            <a:ext cx="3429000" cy="1447800"/>
            <a:chOff x="3600" y="2448"/>
            <a:chExt cx="2160" cy="912"/>
          </a:xfrm>
        </p:grpSpPr>
        <p:sp>
          <p:nvSpPr>
            <p:cNvPr id="9222" name="AutoShape 6"/>
            <p:cNvSpPr>
              <a:spLocks noChangeArrowheads="1"/>
            </p:cNvSpPr>
            <p:nvPr/>
          </p:nvSpPr>
          <p:spPr bwMode="auto">
            <a:xfrm>
              <a:off x="3600" y="2448"/>
              <a:ext cx="1968" cy="480"/>
            </a:xfrm>
            <a:prstGeom prst="roundRect">
              <a:avLst>
                <a:gd name="adj" fmla="val 16667"/>
              </a:avLst>
            </a:prstGeom>
            <a:gradFill rotWithShape="0">
              <a:gsLst>
                <a:gs pos="0">
                  <a:srgbClr val="FF7C80"/>
                </a:gs>
                <a:gs pos="100000">
                  <a:schemeClr val="bg1"/>
                </a:gs>
              </a:gsLst>
              <a:path path="shape">
                <a:fillToRect l="50000" t="50000" r="50000" b="50000"/>
              </a:path>
            </a:gradFill>
            <a:ln w="57150" cmpd="thinThick">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800" b="1"/>
                <a:t>خلايا البنكرياس بيتا  </a:t>
              </a:r>
              <a:endParaRPr lang="en-US" sz="2800" b="1"/>
            </a:p>
          </p:txBody>
        </p:sp>
        <p:sp>
          <p:nvSpPr>
            <p:cNvPr id="9227" name="Line 11"/>
            <p:cNvSpPr>
              <a:spLocks noChangeShapeType="1"/>
            </p:cNvSpPr>
            <p:nvPr/>
          </p:nvSpPr>
          <p:spPr bwMode="auto">
            <a:xfrm>
              <a:off x="5568" y="2688"/>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1" name="Text Box 15"/>
            <p:cNvSpPr txBox="1">
              <a:spLocks noChangeArrowheads="1"/>
            </p:cNvSpPr>
            <p:nvPr/>
          </p:nvSpPr>
          <p:spPr bwMode="auto">
            <a:xfrm>
              <a:off x="5088" y="3072"/>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b="1"/>
                <a:t>( + )</a:t>
              </a:r>
              <a:endParaRPr lang="en-US" b="1"/>
            </a:p>
          </p:txBody>
        </p:sp>
      </p:grpSp>
      <p:sp>
        <p:nvSpPr>
          <p:cNvPr id="9233" name="Text Box 17"/>
          <p:cNvSpPr txBox="1">
            <a:spLocks noChangeArrowheads="1"/>
          </p:cNvSpPr>
          <p:nvPr/>
        </p:nvSpPr>
        <p:spPr bwMode="auto">
          <a:xfrm>
            <a:off x="4038600" y="36576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b="1"/>
              <a:t>( + )</a:t>
            </a:r>
            <a:endParaRPr lang="en-US" b="1"/>
          </a:p>
        </p:txBody>
      </p:sp>
      <p:sp>
        <p:nvSpPr>
          <p:cNvPr id="9235" name="Line 19"/>
          <p:cNvSpPr>
            <a:spLocks noChangeShapeType="1"/>
          </p:cNvSpPr>
          <p:nvPr/>
        </p:nvSpPr>
        <p:spPr bwMode="auto">
          <a:xfrm>
            <a:off x="2895600" y="4343400"/>
            <a:ext cx="2819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242" name="Group 26"/>
          <p:cNvGrpSpPr>
            <a:grpSpLocks/>
          </p:cNvGrpSpPr>
          <p:nvPr/>
        </p:nvGrpSpPr>
        <p:grpSpPr bwMode="auto">
          <a:xfrm>
            <a:off x="0" y="4267200"/>
            <a:ext cx="4648200" cy="2652713"/>
            <a:chOff x="0" y="2688"/>
            <a:chExt cx="2928" cy="1671"/>
          </a:xfrm>
        </p:grpSpPr>
        <p:sp>
          <p:nvSpPr>
            <p:cNvPr id="9224" name="AutoShape 8"/>
            <p:cNvSpPr>
              <a:spLocks noChangeArrowheads="1"/>
            </p:cNvSpPr>
            <p:nvPr/>
          </p:nvSpPr>
          <p:spPr bwMode="auto">
            <a:xfrm>
              <a:off x="720" y="3408"/>
              <a:ext cx="2208" cy="480"/>
            </a:xfrm>
            <a:prstGeom prst="roundRect">
              <a:avLst>
                <a:gd name="adj" fmla="val 16667"/>
              </a:avLst>
            </a:prstGeom>
            <a:gradFill rotWithShape="0">
              <a:gsLst>
                <a:gs pos="0">
                  <a:srgbClr val="FF7C80"/>
                </a:gs>
                <a:gs pos="100000">
                  <a:schemeClr val="bg1"/>
                </a:gs>
              </a:gsLst>
              <a:path path="shape">
                <a:fillToRect l="50000" t="50000" r="50000" b="50000"/>
              </a:path>
            </a:gradFill>
            <a:ln w="57150" cmpd="thinThick">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800" b="1"/>
                <a:t> ينخفض نسبة السكر في الدم  </a:t>
              </a:r>
              <a:endParaRPr lang="en-US" sz="2800" b="1"/>
            </a:p>
          </p:txBody>
        </p:sp>
        <p:sp>
          <p:nvSpPr>
            <p:cNvPr id="9232" name="Text Box 16"/>
            <p:cNvSpPr txBox="1">
              <a:spLocks noChangeArrowheads="1"/>
            </p:cNvSpPr>
            <p:nvPr/>
          </p:nvSpPr>
          <p:spPr bwMode="auto">
            <a:xfrm>
              <a:off x="1296" y="2928"/>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b="1"/>
                <a:t>( - )</a:t>
              </a:r>
              <a:endParaRPr lang="en-US" b="1"/>
            </a:p>
          </p:txBody>
        </p:sp>
        <p:sp>
          <p:nvSpPr>
            <p:cNvPr id="9234" name="Line 18"/>
            <p:cNvSpPr>
              <a:spLocks noChangeShapeType="1"/>
            </p:cNvSpPr>
            <p:nvPr/>
          </p:nvSpPr>
          <p:spPr bwMode="auto">
            <a:xfrm flipV="1">
              <a:off x="1824" y="2688"/>
              <a:ext cx="0"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36" name="Text Box 20"/>
            <p:cNvSpPr txBox="1">
              <a:spLocks noChangeArrowheads="1"/>
            </p:cNvSpPr>
            <p:nvPr/>
          </p:nvSpPr>
          <p:spPr bwMode="auto">
            <a:xfrm>
              <a:off x="0" y="2928"/>
              <a:ext cx="139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2000" b="1" dirty="0"/>
                <a:t>احراق  ،  تحويله إلى </a:t>
              </a:r>
              <a:r>
                <a:rPr lang="ar-SY" sz="2000" b="1" dirty="0" err="1" smtClean="0"/>
                <a:t>غليكوجين</a:t>
              </a:r>
              <a:endParaRPr lang="en-US" sz="1400" dirty="0"/>
            </a:p>
          </p:txBody>
        </p:sp>
        <p:sp>
          <p:nvSpPr>
            <p:cNvPr id="9237" name="Text Box 21"/>
            <p:cNvSpPr txBox="1">
              <a:spLocks noChangeArrowheads="1"/>
            </p:cNvSpPr>
            <p:nvPr/>
          </p:nvSpPr>
          <p:spPr bwMode="auto">
            <a:xfrm>
              <a:off x="1872" y="4128"/>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1800" b="1"/>
                <a:t>إلى الحد الطبيعي</a:t>
              </a:r>
              <a:r>
                <a:rPr lang="ar-SA" sz="1400"/>
                <a:t>  </a:t>
              </a:r>
              <a:endParaRPr lang="en-US" sz="1400"/>
            </a:p>
          </p:txBody>
        </p:sp>
        <p:sp>
          <p:nvSpPr>
            <p:cNvPr id="9238" name="Line 22"/>
            <p:cNvSpPr>
              <a:spLocks noChangeShapeType="1"/>
            </p:cNvSpPr>
            <p:nvPr/>
          </p:nvSpPr>
          <p:spPr bwMode="auto">
            <a:xfrm>
              <a:off x="2496" y="3840"/>
              <a:ext cx="144"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4181755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0" fill="hold"/>
                                        <p:tgtEl>
                                          <p:spTgt spid="9218"/>
                                        </p:tgtEl>
                                        <p:attrNameLst>
                                          <p:attrName>ppt_w</p:attrName>
                                        </p:attrNameLst>
                                      </p:cBhvr>
                                      <p:tavLst>
                                        <p:tav tm="0" fmla="#ppt_w*sin(2.5*pi*$)">
                                          <p:val>
                                            <p:fltVal val="0"/>
                                          </p:val>
                                        </p:tav>
                                        <p:tav tm="100000">
                                          <p:val>
                                            <p:fltVal val="1"/>
                                          </p:val>
                                        </p:tav>
                                      </p:tavLst>
                                    </p:anim>
                                    <p:anim calcmode="lin" valueType="num">
                                      <p:cBhvr>
                                        <p:cTn id="8" dur="5000" fill="hold"/>
                                        <p:tgtEl>
                                          <p:spTgt spid="921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gtEl>
                                        <p:attrNameLst>
                                          <p:attrName>style.visibility</p:attrName>
                                        </p:attrNameLst>
                                      </p:cBhvr>
                                      <p:to>
                                        <p:strVal val="visible"/>
                                      </p:to>
                                    </p:set>
                                    <p:anim calcmode="lin" valueType="num">
                                      <p:cBhvr additive="base">
                                        <p:cTn id="13" dur="500" fill="hold"/>
                                        <p:tgtEl>
                                          <p:spTgt spid="9219"/>
                                        </p:tgtEl>
                                        <p:attrNameLst>
                                          <p:attrName>ppt_x</p:attrName>
                                        </p:attrNameLst>
                                      </p:cBhvr>
                                      <p:tavLst>
                                        <p:tav tm="0">
                                          <p:val>
                                            <p:strVal val="0-#ppt_w/2"/>
                                          </p:val>
                                        </p:tav>
                                        <p:tav tm="100000">
                                          <p:val>
                                            <p:strVal val="#ppt_x"/>
                                          </p:val>
                                        </p:tav>
                                      </p:tavLst>
                                    </p:anim>
                                    <p:anim calcmode="lin" valueType="num">
                                      <p:cBhvr additive="base">
                                        <p:cTn id="14" dur="500" fill="hold"/>
                                        <p:tgtEl>
                                          <p:spTgt spid="92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20"/>
                                        </p:tgtEl>
                                        <p:attrNameLst>
                                          <p:attrName>style.visibility</p:attrName>
                                        </p:attrNameLst>
                                      </p:cBhvr>
                                      <p:to>
                                        <p:strVal val="visible"/>
                                      </p:to>
                                    </p:set>
                                    <p:anim calcmode="lin" valueType="num">
                                      <p:cBhvr additive="base">
                                        <p:cTn id="19" dur="500" fill="hold"/>
                                        <p:tgtEl>
                                          <p:spTgt spid="9220"/>
                                        </p:tgtEl>
                                        <p:attrNameLst>
                                          <p:attrName>ppt_x</p:attrName>
                                        </p:attrNameLst>
                                      </p:cBhvr>
                                      <p:tavLst>
                                        <p:tav tm="0">
                                          <p:val>
                                            <p:strVal val="0-#ppt_w/2"/>
                                          </p:val>
                                        </p:tav>
                                        <p:tav tm="100000">
                                          <p:val>
                                            <p:strVal val="#ppt_x"/>
                                          </p:val>
                                        </p:tav>
                                      </p:tavLst>
                                    </p:anim>
                                    <p:anim calcmode="lin" valueType="num">
                                      <p:cBhvr additive="base">
                                        <p:cTn id="20" dur="500" fill="hold"/>
                                        <p:tgtEl>
                                          <p:spTgt spid="92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239"/>
                                        </p:tgtEl>
                                        <p:attrNameLst>
                                          <p:attrName>style.visibility</p:attrName>
                                        </p:attrNameLst>
                                      </p:cBhvr>
                                      <p:to>
                                        <p:strVal val="visible"/>
                                      </p:to>
                                    </p:set>
                                    <p:anim calcmode="lin" valueType="num">
                                      <p:cBhvr additive="base">
                                        <p:cTn id="25" dur="500" fill="hold"/>
                                        <p:tgtEl>
                                          <p:spTgt spid="9239"/>
                                        </p:tgtEl>
                                        <p:attrNameLst>
                                          <p:attrName>ppt_x</p:attrName>
                                        </p:attrNameLst>
                                      </p:cBhvr>
                                      <p:tavLst>
                                        <p:tav tm="0">
                                          <p:val>
                                            <p:strVal val="0-#ppt_w/2"/>
                                          </p:val>
                                        </p:tav>
                                        <p:tav tm="100000">
                                          <p:val>
                                            <p:strVal val="#ppt_x"/>
                                          </p:val>
                                        </p:tav>
                                      </p:tavLst>
                                    </p:anim>
                                    <p:anim calcmode="lin" valueType="num">
                                      <p:cBhvr additive="base">
                                        <p:cTn id="26" dur="500" fill="hold"/>
                                        <p:tgtEl>
                                          <p:spTgt spid="923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9240"/>
                                        </p:tgtEl>
                                        <p:attrNameLst>
                                          <p:attrName>style.visibility</p:attrName>
                                        </p:attrNameLst>
                                      </p:cBhvr>
                                      <p:to>
                                        <p:strVal val="visible"/>
                                      </p:to>
                                    </p:set>
                                    <p:anim calcmode="lin" valueType="num">
                                      <p:cBhvr additive="base">
                                        <p:cTn id="31" dur="500" fill="hold"/>
                                        <p:tgtEl>
                                          <p:spTgt spid="9240"/>
                                        </p:tgtEl>
                                        <p:attrNameLst>
                                          <p:attrName>ppt_x</p:attrName>
                                        </p:attrNameLst>
                                      </p:cBhvr>
                                      <p:tavLst>
                                        <p:tav tm="0">
                                          <p:val>
                                            <p:strVal val="0-#ppt_w/2"/>
                                          </p:val>
                                        </p:tav>
                                        <p:tav tm="100000">
                                          <p:val>
                                            <p:strVal val="#ppt_x"/>
                                          </p:val>
                                        </p:tav>
                                      </p:tavLst>
                                    </p:anim>
                                    <p:anim calcmode="lin" valueType="num">
                                      <p:cBhvr additive="base">
                                        <p:cTn id="32" dur="500" fill="hold"/>
                                        <p:tgtEl>
                                          <p:spTgt spid="924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28"/>
                                        </p:tgtEl>
                                        <p:attrNameLst>
                                          <p:attrName>style.visibility</p:attrName>
                                        </p:attrNameLst>
                                      </p:cBhvr>
                                      <p:to>
                                        <p:strVal val="visible"/>
                                      </p:to>
                                    </p:set>
                                    <p:anim calcmode="lin" valueType="num">
                                      <p:cBhvr additive="base">
                                        <p:cTn id="37" dur="500" fill="hold"/>
                                        <p:tgtEl>
                                          <p:spTgt spid="9228"/>
                                        </p:tgtEl>
                                        <p:attrNameLst>
                                          <p:attrName>ppt_x</p:attrName>
                                        </p:attrNameLst>
                                      </p:cBhvr>
                                      <p:tavLst>
                                        <p:tav tm="0">
                                          <p:val>
                                            <p:strVal val="0-#ppt_w/2"/>
                                          </p:val>
                                        </p:tav>
                                        <p:tav tm="100000">
                                          <p:val>
                                            <p:strVal val="#ppt_x"/>
                                          </p:val>
                                        </p:tav>
                                      </p:tavLst>
                                    </p:anim>
                                    <p:anim calcmode="lin" valueType="num">
                                      <p:cBhvr additive="base">
                                        <p:cTn id="38" dur="500" fill="hold"/>
                                        <p:tgtEl>
                                          <p:spTgt spid="922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9241"/>
                                        </p:tgtEl>
                                        <p:attrNameLst>
                                          <p:attrName>style.visibility</p:attrName>
                                        </p:attrNameLst>
                                      </p:cBhvr>
                                      <p:to>
                                        <p:strVal val="visible"/>
                                      </p:to>
                                    </p:set>
                                    <p:anim calcmode="lin" valueType="num">
                                      <p:cBhvr additive="base">
                                        <p:cTn id="43" dur="500" fill="hold"/>
                                        <p:tgtEl>
                                          <p:spTgt spid="9241"/>
                                        </p:tgtEl>
                                        <p:attrNameLst>
                                          <p:attrName>ppt_x</p:attrName>
                                        </p:attrNameLst>
                                      </p:cBhvr>
                                      <p:tavLst>
                                        <p:tav tm="0">
                                          <p:val>
                                            <p:strVal val="0-#ppt_w/2"/>
                                          </p:val>
                                        </p:tav>
                                        <p:tav tm="100000">
                                          <p:val>
                                            <p:strVal val="#ppt_x"/>
                                          </p:val>
                                        </p:tav>
                                      </p:tavLst>
                                    </p:anim>
                                    <p:anim calcmode="lin" valueType="num">
                                      <p:cBhvr additive="base">
                                        <p:cTn id="44" dur="500" fill="hold"/>
                                        <p:tgtEl>
                                          <p:spTgt spid="924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233"/>
                                        </p:tgtEl>
                                        <p:attrNameLst>
                                          <p:attrName>style.visibility</p:attrName>
                                        </p:attrNameLst>
                                      </p:cBhvr>
                                      <p:to>
                                        <p:strVal val="visible"/>
                                      </p:to>
                                    </p:set>
                                    <p:anim calcmode="lin" valueType="num">
                                      <p:cBhvr additive="base">
                                        <p:cTn id="49" dur="500" fill="hold"/>
                                        <p:tgtEl>
                                          <p:spTgt spid="9233"/>
                                        </p:tgtEl>
                                        <p:attrNameLst>
                                          <p:attrName>ppt_x</p:attrName>
                                        </p:attrNameLst>
                                      </p:cBhvr>
                                      <p:tavLst>
                                        <p:tav tm="0">
                                          <p:val>
                                            <p:strVal val="0-#ppt_w/2"/>
                                          </p:val>
                                        </p:tav>
                                        <p:tav tm="100000">
                                          <p:val>
                                            <p:strVal val="#ppt_x"/>
                                          </p:val>
                                        </p:tav>
                                      </p:tavLst>
                                    </p:anim>
                                    <p:anim calcmode="lin" valueType="num">
                                      <p:cBhvr additive="base">
                                        <p:cTn id="50" dur="500" fill="hold"/>
                                        <p:tgtEl>
                                          <p:spTgt spid="923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9242"/>
                                        </p:tgtEl>
                                        <p:attrNameLst>
                                          <p:attrName>style.visibility</p:attrName>
                                        </p:attrNameLst>
                                      </p:cBhvr>
                                      <p:to>
                                        <p:strVal val="visible"/>
                                      </p:to>
                                    </p:set>
                                    <p:anim calcmode="lin" valueType="num">
                                      <p:cBhvr additive="base">
                                        <p:cTn id="55" dur="500" fill="hold"/>
                                        <p:tgtEl>
                                          <p:spTgt spid="9242"/>
                                        </p:tgtEl>
                                        <p:attrNameLst>
                                          <p:attrName>ppt_x</p:attrName>
                                        </p:attrNameLst>
                                      </p:cBhvr>
                                      <p:tavLst>
                                        <p:tav tm="0">
                                          <p:val>
                                            <p:strVal val="0-#ppt_w/2"/>
                                          </p:val>
                                        </p:tav>
                                        <p:tav tm="100000">
                                          <p:val>
                                            <p:strVal val="#ppt_x"/>
                                          </p:val>
                                        </p:tav>
                                      </p:tavLst>
                                    </p:anim>
                                    <p:anim calcmode="lin" valueType="num">
                                      <p:cBhvr additive="base">
                                        <p:cTn id="56" dur="500" fill="hold"/>
                                        <p:tgtEl>
                                          <p:spTgt spid="9242"/>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9235"/>
                                        </p:tgtEl>
                                        <p:attrNameLst>
                                          <p:attrName>style.visibility</p:attrName>
                                        </p:attrNameLst>
                                      </p:cBhvr>
                                      <p:to>
                                        <p:strVal val="visible"/>
                                      </p:to>
                                    </p:set>
                                    <p:anim calcmode="lin" valueType="num">
                                      <p:cBhvr additive="base">
                                        <p:cTn id="61" dur="500" fill="hold"/>
                                        <p:tgtEl>
                                          <p:spTgt spid="9235"/>
                                        </p:tgtEl>
                                        <p:attrNameLst>
                                          <p:attrName>ppt_x</p:attrName>
                                        </p:attrNameLst>
                                      </p:cBhvr>
                                      <p:tavLst>
                                        <p:tav tm="0">
                                          <p:val>
                                            <p:strVal val="0-#ppt_w/2"/>
                                          </p:val>
                                        </p:tav>
                                        <p:tav tm="100000">
                                          <p:val>
                                            <p:strVal val="#ppt_x"/>
                                          </p:val>
                                        </p:tav>
                                      </p:tavLst>
                                    </p:anim>
                                    <p:anim calcmode="lin" valueType="num">
                                      <p:cBhvr additive="base">
                                        <p:cTn id="62" dur="500" fill="hold"/>
                                        <p:tgtEl>
                                          <p:spTgt spid="9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autoUpdateAnimBg="0"/>
      <p:bldP spid="9220" grpId="0" autoUpdateAnimBg="0"/>
      <p:bldP spid="9228" grpId="0" animBg="1"/>
      <p:bldP spid="9233" grpId="0" autoUpdateAnimBg="0"/>
      <p:bldP spid="92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5"/>
          <p:cNvSpPr txBox="1">
            <a:spLocks noChangeArrowheads="1"/>
          </p:cNvSpPr>
          <p:nvPr/>
        </p:nvSpPr>
        <p:spPr bwMode="auto">
          <a:xfrm>
            <a:off x="1676400" y="0"/>
            <a:ext cx="6705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3600" dirty="0">
                <a:solidFill>
                  <a:srgbClr val="CC3300"/>
                </a:solidFill>
                <a:cs typeface="MCS Madinah S_U normal." pitchFamily="2" charset="-78"/>
              </a:rPr>
              <a:t>     </a:t>
            </a:r>
            <a:r>
              <a:rPr lang="ar-SA" sz="4800" dirty="0">
                <a:solidFill>
                  <a:srgbClr val="CC3300"/>
                </a:solidFill>
                <a:cs typeface="MCS Madinah S_U normal." pitchFamily="2" charset="-78"/>
              </a:rPr>
              <a:t>التنظيم </a:t>
            </a:r>
            <a:r>
              <a:rPr lang="ar-SA" sz="4800" dirty="0" err="1">
                <a:solidFill>
                  <a:srgbClr val="CC3300"/>
                </a:solidFill>
                <a:cs typeface="MCS Madinah S_U normal." pitchFamily="2" charset="-78"/>
              </a:rPr>
              <a:t>الأيضي</a:t>
            </a:r>
            <a:r>
              <a:rPr lang="ar-SA" sz="4800" dirty="0">
                <a:solidFill>
                  <a:srgbClr val="CC3300"/>
                </a:solidFill>
                <a:cs typeface="MCS Madinah S_U normal." pitchFamily="2" charset="-78"/>
              </a:rPr>
              <a:t> لهرمون </a:t>
            </a:r>
            <a:r>
              <a:rPr lang="ar-SA" sz="4800" dirty="0" smtClean="0">
                <a:solidFill>
                  <a:srgbClr val="CC3300"/>
                </a:solidFill>
                <a:cs typeface="MCS Madinah S_U normal." pitchFamily="2" charset="-78"/>
              </a:rPr>
              <a:t>ال</a:t>
            </a:r>
            <a:r>
              <a:rPr lang="ar-SY" sz="4800" dirty="0" smtClean="0">
                <a:solidFill>
                  <a:srgbClr val="CC3300"/>
                </a:solidFill>
                <a:cs typeface="MCS Madinah S_U normal." pitchFamily="2" charset="-78"/>
              </a:rPr>
              <a:t>غ</a:t>
            </a:r>
            <a:r>
              <a:rPr lang="ar-SA" sz="4800" dirty="0" smtClean="0">
                <a:solidFill>
                  <a:srgbClr val="CC3300"/>
                </a:solidFill>
                <a:cs typeface="MCS Madinah S_U normal." pitchFamily="2" charset="-78"/>
              </a:rPr>
              <a:t>لوكا</a:t>
            </a:r>
            <a:r>
              <a:rPr lang="ar-SY" sz="4800" dirty="0" smtClean="0">
                <a:solidFill>
                  <a:srgbClr val="CC3300"/>
                </a:solidFill>
                <a:cs typeface="MCS Madinah S_U normal." pitchFamily="2" charset="-78"/>
              </a:rPr>
              <a:t>غ</a:t>
            </a:r>
            <a:r>
              <a:rPr lang="ar-SA" sz="4800" dirty="0" err="1" smtClean="0">
                <a:solidFill>
                  <a:srgbClr val="CC3300"/>
                </a:solidFill>
                <a:cs typeface="MCS Madinah S_U normal." pitchFamily="2" charset="-78"/>
              </a:rPr>
              <a:t>ون</a:t>
            </a:r>
            <a:r>
              <a:rPr lang="ar-SA" sz="4800" dirty="0" smtClean="0">
                <a:solidFill>
                  <a:srgbClr val="CC3300"/>
                </a:solidFill>
                <a:cs typeface="MCS Madinah S_U normal." pitchFamily="2" charset="-78"/>
              </a:rPr>
              <a:t>  </a:t>
            </a:r>
            <a:endParaRPr lang="en-US" sz="4800" dirty="0">
              <a:solidFill>
                <a:srgbClr val="CC3300"/>
              </a:solidFill>
            </a:endParaRPr>
          </a:p>
        </p:txBody>
      </p:sp>
      <p:grpSp>
        <p:nvGrpSpPr>
          <p:cNvPr id="10246" name="Group 6"/>
          <p:cNvGrpSpPr>
            <a:grpSpLocks/>
          </p:cNvGrpSpPr>
          <p:nvPr/>
        </p:nvGrpSpPr>
        <p:grpSpPr bwMode="auto">
          <a:xfrm>
            <a:off x="2286000" y="838200"/>
            <a:ext cx="5715000" cy="1066800"/>
            <a:chOff x="2016" y="1776"/>
            <a:chExt cx="2928" cy="672"/>
          </a:xfrm>
        </p:grpSpPr>
        <p:sp>
          <p:nvSpPr>
            <p:cNvPr id="10247" name="AutoShape 7"/>
            <p:cNvSpPr>
              <a:spLocks noChangeArrowheads="1"/>
            </p:cNvSpPr>
            <p:nvPr/>
          </p:nvSpPr>
          <p:spPr bwMode="auto">
            <a:xfrm>
              <a:off x="2016" y="1776"/>
              <a:ext cx="2448" cy="480"/>
            </a:xfrm>
            <a:prstGeom prst="roundRect">
              <a:avLst>
                <a:gd name="adj" fmla="val 16667"/>
              </a:avLst>
            </a:prstGeom>
            <a:gradFill rotWithShape="0">
              <a:gsLst>
                <a:gs pos="0">
                  <a:srgbClr val="FF7C80"/>
                </a:gs>
                <a:gs pos="100000">
                  <a:schemeClr val="bg1"/>
                </a:gs>
              </a:gsLst>
              <a:path path="shape">
                <a:fillToRect l="50000" t="50000" r="50000" b="50000"/>
              </a:path>
            </a:gradFill>
            <a:ln w="57150" cmpd="thinThick">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dirty="0"/>
                <a:t>انخفاض نسبة سكر ( </a:t>
              </a:r>
              <a:r>
                <a:rPr lang="ar-SA" b="1" dirty="0" smtClean="0"/>
                <a:t>ال</a:t>
              </a:r>
              <a:r>
                <a:rPr lang="ar-SY" b="1" dirty="0" smtClean="0"/>
                <a:t>غ</a:t>
              </a:r>
              <a:r>
                <a:rPr lang="ar-SA" b="1" dirty="0" err="1" smtClean="0"/>
                <a:t>لوكوز</a:t>
              </a:r>
              <a:r>
                <a:rPr lang="ar-SA" b="1" dirty="0" smtClean="0"/>
                <a:t> </a:t>
              </a:r>
              <a:r>
                <a:rPr lang="ar-SA" b="1" dirty="0"/>
                <a:t>)  في الدم</a:t>
              </a:r>
              <a:r>
                <a:rPr lang="ar-SA" sz="2800" b="1" dirty="0"/>
                <a:t> </a:t>
              </a:r>
              <a:endParaRPr lang="en-US" sz="2800" b="1" dirty="0"/>
            </a:p>
          </p:txBody>
        </p:sp>
        <p:sp>
          <p:nvSpPr>
            <p:cNvPr id="10248" name="Line 8"/>
            <p:cNvSpPr>
              <a:spLocks noChangeShapeType="1"/>
            </p:cNvSpPr>
            <p:nvPr/>
          </p:nvSpPr>
          <p:spPr bwMode="auto">
            <a:xfrm>
              <a:off x="4464" y="2016"/>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9" name="Line 9"/>
            <p:cNvSpPr>
              <a:spLocks noChangeShapeType="1"/>
            </p:cNvSpPr>
            <p:nvPr/>
          </p:nvSpPr>
          <p:spPr bwMode="auto">
            <a:xfrm>
              <a:off x="4944" y="2016"/>
              <a:ext cx="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56" name="AutoShape 16"/>
          <p:cNvSpPr>
            <a:spLocks noChangeArrowheads="1"/>
          </p:cNvSpPr>
          <p:nvPr/>
        </p:nvSpPr>
        <p:spPr bwMode="auto">
          <a:xfrm>
            <a:off x="5424488" y="1905000"/>
            <a:ext cx="3124200" cy="762000"/>
          </a:xfrm>
          <a:prstGeom prst="roundRect">
            <a:avLst>
              <a:gd name="adj" fmla="val 16667"/>
            </a:avLst>
          </a:prstGeom>
          <a:gradFill rotWithShape="0">
            <a:gsLst>
              <a:gs pos="0">
                <a:srgbClr val="FF7C80"/>
              </a:gs>
              <a:gs pos="100000">
                <a:schemeClr val="bg1"/>
              </a:gs>
            </a:gsLst>
            <a:path path="shape">
              <a:fillToRect l="50000" t="50000" r="50000" b="50000"/>
            </a:path>
          </a:gradFill>
          <a:ln w="57150" cmpd="thinThick">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800" b="1"/>
              <a:t>خلايا البنكرياس ألفا  </a:t>
            </a:r>
            <a:endParaRPr lang="en-US" sz="2800" b="1"/>
          </a:p>
        </p:txBody>
      </p:sp>
      <p:grpSp>
        <p:nvGrpSpPr>
          <p:cNvPr id="10273" name="Group 33"/>
          <p:cNvGrpSpPr>
            <a:grpSpLocks/>
          </p:cNvGrpSpPr>
          <p:nvPr/>
        </p:nvGrpSpPr>
        <p:grpSpPr bwMode="auto">
          <a:xfrm>
            <a:off x="5978525" y="2286000"/>
            <a:ext cx="3124200" cy="1981200"/>
            <a:chOff x="3766" y="1440"/>
            <a:chExt cx="1968" cy="1248"/>
          </a:xfrm>
        </p:grpSpPr>
        <p:sp>
          <p:nvSpPr>
            <p:cNvPr id="10250" name="Line 10"/>
            <p:cNvSpPr>
              <a:spLocks noChangeShapeType="1"/>
            </p:cNvSpPr>
            <p:nvPr/>
          </p:nvSpPr>
          <p:spPr bwMode="auto">
            <a:xfrm flipH="1">
              <a:off x="5568" y="1440"/>
              <a:ext cx="0"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2" name="AutoShape 12"/>
            <p:cNvSpPr>
              <a:spLocks noChangeArrowheads="1"/>
            </p:cNvSpPr>
            <p:nvPr/>
          </p:nvSpPr>
          <p:spPr bwMode="auto">
            <a:xfrm>
              <a:off x="3766" y="2208"/>
              <a:ext cx="1968" cy="480"/>
            </a:xfrm>
            <a:prstGeom prst="roundRect">
              <a:avLst>
                <a:gd name="adj" fmla="val 16667"/>
              </a:avLst>
            </a:prstGeom>
            <a:gradFill rotWithShape="0">
              <a:gsLst>
                <a:gs pos="0">
                  <a:srgbClr val="FF7C80"/>
                </a:gs>
                <a:gs pos="100000">
                  <a:schemeClr val="bg1"/>
                </a:gs>
              </a:gsLst>
              <a:path path="shape">
                <a:fillToRect l="50000" t="50000" r="50000" b="50000"/>
              </a:path>
            </a:gradFill>
            <a:ln w="57150" cmpd="thinThick">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800" b="1" dirty="0" smtClean="0"/>
                <a:t>ال</a:t>
              </a:r>
              <a:r>
                <a:rPr lang="ar-SY" sz="2800" b="1" dirty="0" smtClean="0"/>
                <a:t>غ</a:t>
              </a:r>
              <a:r>
                <a:rPr lang="ar-SA" sz="2800" b="1" dirty="0" smtClean="0"/>
                <a:t>لوكا</a:t>
              </a:r>
              <a:r>
                <a:rPr lang="ar-SY" sz="2800" b="1" dirty="0" smtClean="0"/>
                <a:t>غ</a:t>
              </a:r>
              <a:r>
                <a:rPr lang="ar-SA" sz="2800" b="1" dirty="0" err="1" smtClean="0"/>
                <a:t>ون</a:t>
              </a:r>
              <a:endParaRPr lang="en-US" sz="2800" b="1" dirty="0"/>
            </a:p>
          </p:txBody>
        </p:sp>
        <p:sp>
          <p:nvSpPr>
            <p:cNvPr id="10257" name="Line 17"/>
            <p:cNvSpPr>
              <a:spLocks noChangeShapeType="1"/>
            </p:cNvSpPr>
            <p:nvPr/>
          </p:nvSpPr>
          <p:spPr bwMode="auto">
            <a:xfrm>
              <a:off x="5385" y="1440"/>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8" name="Text Box 18"/>
            <p:cNvSpPr txBox="1">
              <a:spLocks noChangeArrowheads="1"/>
            </p:cNvSpPr>
            <p:nvPr/>
          </p:nvSpPr>
          <p:spPr bwMode="auto">
            <a:xfrm>
              <a:off x="4752" y="1824"/>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b="1"/>
                <a:t>( + )</a:t>
              </a:r>
              <a:endParaRPr lang="en-US" b="1"/>
            </a:p>
          </p:txBody>
        </p:sp>
      </p:grpSp>
      <p:sp>
        <p:nvSpPr>
          <p:cNvPr id="10262" name="AutoShape 22"/>
          <p:cNvSpPr>
            <a:spLocks noChangeArrowheads="1"/>
          </p:cNvSpPr>
          <p:nvPr/>
        </p:nvSpPr>
        <p:spPr bwMode="auto">
          <a:xfrm>
            <a:off x="609600" y="4114800"/>
            <a:ext cx="4419600" cy="762000"/>
          </a:xfrm>
          <a:prstGeom prst="roundRect">
            <a:avLst>
              <a:gd name="adj" fmla="val 16667"/>
            </a:avLst>
          </a:prstGeom>
          <a:gradFill rotWithShape="0">
            <a:gsLst>
              <a:gs pos="0">
                <a:srgbClr val="FF7C80"/>
              </a:gs>
              <a:gs pos="100000">
                <a:schemeClr val="bg1"/>
              </a:gs>
            </a:gsLst>
            <a:path path="shape">
              <a:fillToRect l="50000" t="50000" r="50000" b="50000"/>
            </a:path>
          </a:gradFill>
          <a:ln w="57150" cmpd="thinThick">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800" b="1" dirty="0"/>
              <a:t>زيادة  نسبة سكر </a:t>
            </a:r>
            <a:r>
              <a:rPr lang="ar-SA" sz="2800" b="1" dirty="0" smtClean="0"/>
              <a:t>ال</a:t>
            </a:r>
            <a:r>
              <a:rPr lang="ar-SY" sz="2800" b="1" dirty="0" smtClean="0"/>
              <a:t>غ</a:t>
            </a:r>
            <a:r>
              <a:rPr lang="ar-SA" sz="2800" b="1" dirty="0" err="1" smtClean="0"/>
              <a:t>لوكوز</a:t>
            </a:r>
            <a:r>
              <a:rPr lang="ar-SA" sz="2800" b="1" dirty="0" smtClean="0"/>
              <a:t> </a:t>
            </a:r>
            <a:r>
              <a:rPr lang="ar-SA" sz="2800" b="1" dirty="0"/>
              <a:t>في الدم  </a:t>
            </a:r>
            <a:endParaRPr lang="en-US" sz="2800" b="1" dirty="0"/>
          </a:p>
        </p:txBody>
      </p:sp>
      <p:grpSp>
        <p:nvGrpSpPr>
          <p:cNvPr id="10272" name="Group 32"/>
          <p:cNvGrpSpPr>
            <a:grpSpLocks/>
          </p:cNvGrpSpPr>
          <p:nvPr/>
        </p:nvGrpSpPr>
        <p:grpSpPr bwMode="auto">
          <a:xfrm>
            <a:off x="3276600" y="4267200"/>
            <a:ext cx="5410200" cy="1905000"/>
            <a:chOff x="2064" y="2688"/>
            <a:chExt cx="3408" cy="1200"/>
          </a:xfrm>
        </p:grpSpPr>
        <p:sp>
          <p:nvSpPr>
            <p:cNvPr id="10259" name="Text Box 19"/>
            <p:cNvSpPr txBox="1">
              <a:spLocks noChangeArrowheads="1"/>
            </p:cNvSpPr>
            <p:nvPr/>
          </p:nvSpPr>
          <p:spPr bwMode="auto">
            <a:xfrm>
              <a:off x="4752" y="2784"/>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b="1"/>
                <a:t>( + )</a:t>
              </a:r>
              <a:endParaRPr lang="en-US" b="1"/>
            </a:p>
          </p:txBody>
        </p:sp>
        <p:sp>
          <p:nvSpPr>
            <p:cNvPr id="10268" name="AutoShape 28"/>
            <p:cNvSpPr>
              <a:spLocks noChangeArrowheads="1"/>
            </p:cNvSpPr>
            <p:nvPr/>
          </p:nvSpPr>
          <p:spPr bwMode="auto">
            <a:xfrm>
              <a:off x="2976" y="3408"/>
              <a:ext cx="2496" cy="480"/>
            </a:xfrm>
            <a:prstGeom prst="roundRect">
              <a:avLst>
                <a:gd name="adj" fmla="val 16667"/>
              </a:avLst>
            </a:prstGeom>
            <a:gradFill rotWithShape="0">
              <a:gsLst>
                <a:gs pos="0">
                  <a:srgbClr val="FF7C80"/>
                </a:gs>
                <a:gs pos="100000">
                  <a:schemeClr val="bg1"/>
                </a:gs>
              </a:gsLst>
              <a:path path="shape">
                <a:fillToRect l="50000" t="50000" r="50000" b="50000"/>
              </a:path>
            </a:gradFill>
            <a:ln w="57150" cmpd="thinThick">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Y" sz="2800" b="1" dirty="0" err="1" smtClean="0"/>
                <a:t>غليكوجين</a:t>
              </a:r>
              <a:r>
                <a:rPr lang="ar-SA" sz="2800" b="1" dirty="0" smtClean="0"/>
                <a:t> </a:t>
              </a:r>
              <a:r>
                <a:rPr lang="ar-SA" sz="2800" b="1" dirty="0"/>
                <a:t>الكبد وعلى العضلات</a:t>
              </a:r>
              <a:endParaRPr lang="en-US" sz="2800" b="1" dirty="0"/>
            </a:p>
          </p:txBody>
        </p:sp>
        <p:sp>
          <p:nvSpPr>
            <p:cNvPr id="10269" name="Line 29"/>
            <p:cNvSpPr>
              <a:spLocks noChangeShapeType="1"/>
            </p:cNvSpPr>
            <p:nvPr/>
          </p:nvSpPr>
          <p:spPr bwMode="auto">
            <a:xfrm flipH="1">
              <a:off x="5376" y="2688"/>
              <a:ext cx="0"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0" name="Line 30"/>
            <p:cNvSpPr>
              <a:spLocks noChangeShapeType="1"/>
            </p:cNvSpPr>
            <p:nvPr/>
          </p:nvSpPr>
          <p:spPr bwMode="auto">
            <a:xfrm flipH="1">
              <a:off x="2064" y="3648"/>
              <a:ext cx="86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1" name="Line 31"/>
            <p:cNvSpPr>
              <a:spLocks noChangeShapeType="1"/>
            </p:cNvSpPr>
            <p:nvPr/>
          </p:nvSpPr>
          <p:spPr bwMode="auto">
            <a:xfrm flipV="1">
              <a:off x="2064" y="3024"/>
              <a:ext cx="0" cy="6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825579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0-#ppt_w/2"/>
                                          </p:val>
                                        </p:tav>
                                        <p:tav tm="100000">
                                          <p:val>
                                            <p:strVal val="#ppt_x"/>
                                          </p:val>
                                        </p:tav>
                                      </p:tavLst>
                                    </p:anim>
                                    <p:anim calcmode="lin" valueType="num">
                                      <p:cBhvr additive="base">
                                        <p:cTn id="8" dur="500" fill="hold"/>
                                        <p:tgtEl>
                                          <p:spTgt spid="102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additive="base">
                                        <p:cTn id="13" dur="500" fill="hold"/>
                                        <p:tgtEl>
                                          <p:spTgt spid="10246"/>
                                        </p:tgtEl>
                                        <p:attrNameLst>
                                          <p:attrName>ppt_x</p:attrName>
                                        </p:attrNameLst>
                                      </p:cBhvr>
                                      <p:tavLst>
                                        <p:tav tm="0">
                                          <p:val>
                                            <p:strVal val="0-#ppt_w/2"/>
                                          </p:val>
                                        </p:tav>
                                        <p:tav tm="100000">
                                          <p:val>
                                            <p:strVal val="#ppt_x"/>
                                          </p:val>
                                        </p:tav>
                                      </p:tavLst>
                                    </p:anim>
                                    <p:anim calcmode="lin" valueType="num">
                                      <p:cBhvr additive="base">
                                        <p:cTn id="14" dur="500" fill="hold"/>
                                        <p:tgtEl>
                                          <p:spTgt spid="102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ricochet.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56"/>
                                        </p:tgtEl>
                                        <p:attrNameLst>
                                          <p:attrName>style.visibility</p:attrName>
                                        </p:attrNameLst>
                                      </p:cBhvr>
                                      <p:to>
                                        <p:strVal val="visible"/>
                                      </p:to>
                                    </p:set>
                                    <p:anim calcmode="lin" valueType="num">
                                      <p:cBhvr additive="base">
                                        <p:cTn id="19" dur="500" fill="hold"/>
                                        <p:tgtEl>
                                          <p:spTgt spid="10256"/>
                                        </p:tgtEl>
                                        <p:attrNameLst>
                                          <p:attrName>ppt_x</p:attrName>
                                        </p:attrNameLst>
                                      </p:cBhvr>
                                      <p:tavLst>
                                        <p:tav tm="0">
                                          <p:val>
                                            <p:strVal val="0-#ppt_w/2"/>
                                          </p:val>
                                        </p:tav>
                                        <p:tav tm="100000">
                                          <p:val>
                                            <p:strVal val="#ppt_x"/>
                                          </p:val>
                                        </p:tav>
                                      </p:tavLst>
                                    </p:anim>
                                    <p:anim calcmode="lin" valueType="num">
                                      <p:cBhvr additive="base">
                                        <p:cTn id="20" dur="500" fill="hold"/>
                                        <p:tgtEl>
                                          <p:spTgt spid="102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ricochet.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0273"/>
                                        </p:tgtEl>
                                        <p:attrNameLst>
                                          <p:attrName>style.visibility</p:attrName>
                                        </p:attrNameLst>
                                      </p:cBhvr>
                                      <p:to>
                                        <p:strVal val="visible"/>
                                      </p:to>
                                    </p:set>
                                    <p:anim calcmode="lin" valueType="num">
                                      <p:cBhvr additive="base">
                                        <p:cTn id="25" dur="500" fill="hold"/>
                                        <p:tgtEl>
                                          <p:spTgt spid="10273"/>
                                        </p:tgtEl>
                                        <p:attrNameLst>
                                          <p:attrName>ppt_x</p:attrName>
                                        </p:attrNameLst>
                                      </p:cBhvr>
                                      <p:tavLst>
                                        <p:tav tm="0">
                                          <p:val>
                                            <p:strVal val="0-#ppt_w/2"/>
                                          </p:val>
                                        </p:tav>
                                        <p:tav tm="100000">
                                          <p:val>
                                            <p:strVal val="#ppt_x"/>
                                          </p:val>
                                        </p:tav>
                                      </p:tavLst>
                                    </p:anim>
                                    <p:anim calcmode="lin" valueType="num">
                                      <p:cBhvr additive="base">
                                        <p:cTn id="26" dur="500" fill="hold"/>
                                        <p:tgtEl>
                                          <p:spTgt spid="102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ricochet.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0272"/>
                                        </p:tgtEl>
                                        <p:attrNameLst>
                                          <p:attrName>style.visibility</p:attrName>
                                        </p:attrNameLst>
                                      </p:cBhvr>
                                      <p:to>
                                        <p:strVal val="visible"/>
                                      </p:to>
                                    </p:set>
                                    <p:anim calcmode="lin" valueType="num">
                                      <p:cBhvr additive="base">
                                        <p:cTn id="31" dur="500" fill="hold"/>
                                        <p:tgtEl>
                                          <p:spTgt spid="10272"/>
                                        </p:tgtEl>
                                        <p:attrNameLst>
                                          <p:attrName>ppt_x</p:attrName>
                                        </p:attrNameLst>
                                      </p:cBhvr>
                                      <p:tavLst>
                                        <p:tav tm="0">
                                          <p:val>
                                            <p:strVal val="0-#ppt_w/2"/>
                                          </p:val>
                                        </p:tav>
                                        <p:tav tm="100000">
                                          <p:val>
                                            <p:strVal val="#ppt_x"/>
                                          </p:val>
                                        </p:tav>
                                      </p:tavLst>
                                    </p:anim>
                                    <p:anim calcmode="lin" valueType="num">
                                      <p:cBhvr additive="base">
                                        <p:cTn id="32" dur="500" fill="hold"/>
                                        <p:tgtEl>
                                          <p:spTgt spid="102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ricochet.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62"/>
                                        </p:tgtEl>
                                        <p:attrNameLst>
                                          <p:attrName>style.visibility</p:attrName>
                                        </p:attrNameLst>
                                      </p:cBhvr>
                                      <p:to>
                                        <p:strVal val="visible"/>
                                      </p:to>
                                    </p:set>
                                    <p:anim calcmode="lin" valueType="num">
                                      <p:cBhvr additive="base">
                                        <p:cTn id="37" dur="500" fill="hold"/>
                                        <p:tgtEl>
                                          <p:spTgt spid="10262"/>
                                        </p:tgtEl>
                                        <p:attrNameLst>
                                          <p:attrName>ppt_x</p:attrName>
                                        </p:attrNameLst>
                                      </p:cBhvr>
                                      <p:tavLst>
                                        <p:tav tm="0">
                                          <p:val>
                                            <p:strVal val="0-#ppt_w/2"/>
                                          </p:val>
                                        </p:tav>
                                        <p:tav tm="100000">
                                          <p:val>
                                            <p:strVal val="#ppt_x"/>
                                          </p:val>
                                        </p:tav>
                                      </p:tavLst>
                                    </p:anim>
                                    <p:anim calcmode="lin" valueType="num">
                                      <p:cBhvr additive="base">
                                        <p:cTn id="38" dur="500" fill="hold"/>
                                        <p:tgtEl>
                                          <p:spTgt spid="102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ricoch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utoUpdateAnimBg="0"/>
      <p:bldP spid="10256" grpId="0" animBg="1" autoUpdateAnimBg="0"/>
      <p:bldP spid="10262"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150813"/>
            <a:ext cx="9144000" cy="1746250"/>
          </a:xfrm>
          <a:prstGeom prst="rect">
            <a:avLst/>
          </a:prstGeom>
          <a:solidFill>
            <a:srgbClr val="FFFF99"/>
          </a:solidFill>
          <a:ln w="9525">
            <a:solidFill>
              <a:srgbClr val="FFFF99"/>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5400" b="1" dirty="0">
                <a:latin typeface="Times New Roman" panose="02020603050405020304" pitchFamily="18" charset="0"/>
                <a:cs typeface="PT Bold Heading" pitchFamily="2" charset="-78"/>
              </a:rPr>
              <a:t>هرمونات الغدة الدرقية</a:t>
            </a:r>
          </a:p>
          <a:p>
            <a:pPr algn="ctr" eaLnBrk="1" hangingPunct="1"/>
            <a:r>
              <a:rPr lang="ar-SA" sz="5400" b="1" dirty="0">
                <a:latin typeface="Times New Roman" panose="02020603050405020304" pitchFamily="18" charset="0"/>
                <a:cs typeface="Times New Roman" panose="02020603050405020304" pitchFamily="18" charset="0"/>
              </a:rPr>
              <a:t> </a:t>
            </a:r>
            <a:r>
              <a:rPr lang="en-US" sz="5400" b="1" dirty="0">
                <a:latin typeface="Times New Roman" panose="02020603050405020304" pitchFamily="18" charset="0"/>
                <a:cs typeface="Times New Roman" panose="02020603050405020304" pitchFamily="18" charset="0"/>
              </a:rPr>
              <a:t>Thyroid Gland Hormones</a:t>
            </a:r>
          </a:p>
        </p:txBody>
      </p:sp>
      <p:sp>
        <p:nvSpPr>
          <p:cNvPr id="18435" name="Text Box 3"/>
          <p:cNvSpPr txBox="1">
            <a:spLocks noChangeArrowheads="1"/>
          </p:cNvSpPr>
          <p:nvPr/>
        </p:nvSpPr>
        <p:spPr bwMode="auto">
          <a:xfrm>
            <a:off x="5459413" y="2195513"/>
            <a:ext cx="3208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dirty="0">
                <a:cs typeface="PT Bold Heading" pitchFamily="2" charset="-78"/>
              </a:rPr>
              <a:t>1- الثيروكسين</a:t>
            </a:r>
            <a:endParaRPr lang="en-US" sz="4400" b="1" dirty="0">
              <a:cs typeface="PT Bold Heading" pitchFamily="2" charset="-78"/>
            </a:endParaRPr>
          </a:p>
        </p:txBody>
      </p:sp>
      <p:sp>
        <p:nvSpPr>
          <p:cNvPr id="18436" name="Text Box 4"/>
          <p:cNvSpPr txBox="1">
            <a:spLocks noChangeArrowheads="1"/>
          </p:cNvSpPr>
          <p:nvPr/>
        </p:nvSpPr>
        <p:spPr bwMode="auto">
          <a:xfrm>
            <a:off x="3246438" y="3276600"/>
            <a:ext cx="54213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dirty="0">
                <a:cs typeface="PT Bold Heading" pitchFamily="2" charset="-78"/>
              </a:rPr>
              <a:t>2- </a:t>
            </a:r>
            <a:r>
              <a:rPr lang="ar-SA" sz="4400" b="1" dirty="0" err="1">
                <a:cs typeface="PT Bold Heading" pitchFamily="2" charset="-78"/>
              </a:rPr>
              <a:t>الثايرونين</a:t>
            </a:r>
            <a:r>
              <a:rPr lang="ar-SA" sz="4400" b="1" dirty="0">
                <a:cs typeface="PT Bold Heading" pitchFamily="2" charset="-78"/>
              </a:rPr>
              <a:t> ثلاثي اليود</a:t>
            </a:r>
            <a:endParaRPr lang="en-US" sz="4400" b="1" dirty="0">
              <a:cs typeface="PT Bold Heading" pitchFamily="2" charset="-78"/>
            </a:endParaRPr>
          </a:p>
        </p:txBody>
      </p:sp>
      <p:sp>
        <p:nvSpPr>
          <p:cNvPr id="18437" name="Text Box 5"/>
          <p:cNvSpPr txBox="1">
            <a:spLocks noChangeArrowheads="1"/>
          </p:cNvSpPr>
          <p:nvPr/>
        </p:nvSpPr>
        <p:spPr bwMode="auto">
          <a:xfrm>
            <a:off x="5113338" y="4356100"/>
            <a:ext cx="35544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dirty="0">
                <a:cs typeface="PT Bold Heading" pitchFamily="2" charset="-78"/>
              </a:rPr>
              <a:t>3- </a:t>
            </a:r>
            <a:r>
              <a:rPr lang="ar-SA" sz="4400" b="1" dirty="0" err="1">
                <a:cs typeface="PT Bold Heading" pitchFamily="2" charset="-78"/>
              </a:rPr>
              <a:t>الكالسيتونين</a:t>
            </a:r>
            <a:endParaRPr lang="en-US" sz="4400" b="1" dirty="0">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right)">
                                      <p:cBhvr>
                                        <p:cTn id="7" dur="500"/>
                                        <p:tgtEl>
                                          <p:spTgt spid="184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wipe(right)">
                                      <p:cBhvr>
                                        <p:cTn id="12" dur="500"/>
                                        <p:tgtEl>
                                          <p:spTgt spid="184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wipe(right)">
                                      <p:cBhvr>
                                        <p:cTn id="17" dur="5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P spid="184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thyr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0638" y="584200"/>
            <a:ext cx="5873750"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7"/>
          <p:cNvSpPr txBox="1">
            <a:spLocks noChangeAspect="1" noChangeArrowheads="1"/>
          </p:cNvSpPr>
          <p:nvPr/>
        </p:nvSpPr>
        <p:spPr bwMode="auto">
          <a:xfrm>
            <a:off x="1441450" y="5300663"/>
            <a:ext cx="73072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2000" b="1" dirty="0">
                <a:latin typeface="Times New Roman" panose="02020603050405020304" pitchFamily="18" charset="0"/>
                <a:cs typeface="Times New Roman" panose="02020603050405020304" pitchFamily="18" charset="0"/>
              </a:rPr>
              <a:t>الغدة الدرقية وزنها 25-30 </a:t>
            </a:r>
            <a:r>
              <a:rPr lang="ar-SY" sz="2000" b="1" dirty="0">
                <a:latin typeface="Times New Roman" panose="02020603050405020304" pitchFamily="18" charset="0"/>
                <a:cs typeface="Times New Roman" panose="02020603050405020304" pitchFamily="18" charset="0"/>
              </a:rPr>
              <a:t>غ</a:t>
            </a:r>
            <a:endParaRPr lang="ar-SA" sz="2000" b="1" dirty="0">
              <a:latin typeface="Times New Roman" panose="02020603050405020304" pitchFamily="18" charset="0"/>
              <a:cs typeface="Times New Roman" panose="02020603050405020304" pitchFamily="18" charset="0"/>
            </a:endParaRPr>
          </a:p>
          <a:p>
            <a:pPr algn="ctr" eaLnBrk="1" hangingPunct="1"/>
            <a:r>
              <a:rPr lang="ar-SA" sz="2000" b="1" dirty="0">
                <a:latin typeface="Times New Roman" panose="02020603050405020304" pitchFamily="18" charset="0"/>
                <a:cs typeface="Times New Roman" panose="02020603050405020304" pitchFamily="18" charset="0"/>
              </a:rPr>
              <a:t>فصين يتصلان ببرزخ مكونة ما يشبه حرف </a:t>
            </a:r>
            <a:r>
              <a:rPr lang="en-US" sz="2000" b="1" dirty="0">
                <a:latin typeface="Times New Roman" panose="02020603050405020304" pitchFamily="18" charset="0"/>
                <a:cs typeface="Times New Roman" panose="02020603050405020304" pitchFamily="18" charset="0"/>
              </a:rPr>
              <a:t>H</a:t>
            </a:r>
          </a:p>
          <a:p>
            <a:pPr algn="ctr" eaLnBrk="1" hangingPunct="1"/>
            <a:r>
              <a:rPr lang="ar-SA" sz="2000" b="1" dirty="0">
                <a:latin typeface="Times New Roman" panose="02020603050405020304" pitchFamily="18" charset="0"/>
                <a:cs typeface="Times New Roman" panose="02020603050405020304" pitchFamily="18" charset="0"/>
              </a:rPr>
              <a:t>تتكون من حويصلات </a:t>
            </a:r>
            <a:r>
              <a:rPr lang="en-US" sz="2000" b="1" dirty="0">
                <a:latin typeface="Times New Roman" panose="02020603050405020304" pitchFamily="18" charset="0"/>
                <a:cs typeface="Times New Roman" panose="02020603050405020304" pitchFamily="18" charset="0"/>
              </a:rPr>
              <a:t> Follicles</a:t>
            </a:r>
            <a:r>
              <a:rPr lang="ar-SA" sz="2000" b="1" dirty="0">
                <a:latin typeface="Times New Roman" panose="02020603050405020304" pitchFamily="18" charset="0"/>
                <a:cs typeface="Times New Roman" panose="02020603050405020304" pitchFamily="18" charset="0"/>
              </a:rPr>
              <a:t>ممتلئة بمادة غروية محتوية على هرمون الثيروكسين</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1"/>
          <p:cNvSpPr>
            <a:spLocks noChangeArrowheads="1"/>
          </p:cNvSpPr>
          <p:nvPr/>
        </p:nvSpPr>
        <p:spPr bwMode="auto">
          <a:xfrm>
            <a:off x="4564063" y="172402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6387" name="Text Box 394"/>
          <p:cNvSpPr txBox="1">
            <a:spLocks noChangeArrowheads="1"/>
          </p:cNvSpPr>
          <p:nvPr/>
        </p:nvSpPr>
        <p:spPr bwMode="auto">
          <a:xfrm>
            <a:off x="5292725" y="4587875"/>
            <a:ext cx="348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solidFill>
                  <a:schemeClr val="accent2"/>
                </a:solidFill>
              </a:rPr>
              <a:t>T4 (3,5,3’,5’- tetra iodo thyronine</a:t>
            </a:r>
          </a:p>
        </p:txBody>
      </p:sp>
      <p:sp>
        <p:nvSpPr>
          <p:cNvPr id="16388" name="Text Box 395"/>
          <p:cNvSpPr txBox="1">
            <a:spLocks noChangeArrowheads="1"/>
          </p:cNvSpPr>
          <p:nvPr/>
        </p:nvSpPr>
        <p:spPr bwMode="auto">
          <a:xfrm>
            <a:off x="827088" y="4659313"/>
            <a:ext cx="2978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solidFill>
                  <a:schemeClr val="accent2"/>
                </a:solidFill>
              </a:rPr>
              <a:t>T3 (3,5,3’- tri iodo thyronine</a:t>
            </a:r>
          </a:p>
          <a:p>
            <a:pPr algn="ctr" eaLnBrk="1" hangingPunct="1"/>
            <a:r>
              <a:rPr lang="en-US">
                <a:solidFill>
                  <a:schemeClr val="accent2"/>
                </a:solidFill>
              </a:rPr>
              <a:t>(5 times more effective)</a:t>
            </a:r>
          </a:p>
        </p:txBody>
      </p:sp>
      <p:sp>
        <p:nvSpPr>
          <p:cNvPr id="16389" name="Text Box 396"/>
          <p:cNvSpPr txBox="1">
            <a:spLocks noChangeArrowheads="1"/>
          </p:cNvSpPr>
          <p:nvPr/>
        </p:nvSpPr>
        <p:spPr bwMode="auto">
          <a:xfrm>
            <a:off x="0" y="150813"/>
            <a:ext cx="9144000" cy="923925"/>
          </a:xfrm>
          <a:prstGeom prst="rect">
            <a:avLst/>
          </a:prstGeom>
          <a:solidFill>
            <a:srgbClr val="FFFF99"/>
          </a:solidFill>
          <a:ln w="9525">
            <a:solidFill>
              <a:srgbClr val="FFFF99"/>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5400" b="1">
                <a:latin typeface="Times New Roman" panose="02020603050405020304" pitchFamily="18" charset="0"/>
                <a:cs typeface="PT Bold Heading" pitchFamily="2" charset="-78"/>
              </a:rPr>
              <a:t>الثيروكسين</a:t>
            </a:r>
          </a:p>
        </p:txBody>
      </p:sp>
      <p:sp>
        <p:nvSpPr>
          <p:cNvPr id="16390" name="Text Box 397"/>
          <p:cNvSpPr txBox="1">
            <a:spLocks noChangeArrowheads="1"/>
          </p:cNvSpPr>
          <p:nvPr/>
        </p:nvSpPr>
        <p:spPr bwMode="auto">
          <a:xfrm>
            <a:off x="1619250" y="1685925"/>
            <a:ext cx="59309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800">
                <a:cs typeface="PT Bold Heading" pitchFamily="2" charset="-78"/>
              </a:rPr>
              <a:t> </a:t>
            </a:r>
            <a:r>
              <a:rPr lang="ar-SA" sz="2800">
                <a:cs typeface="PT Bold Heading" pitchFamily="2" charset="-78"/>
              </a:rPr>
              <a:t>حمض أميني عطري مشتق من التايروسين</a:t>
            </a:r>
            <a:r>
              <a:rPr lang="en-US" sz="2800">
                <a:cs typeface="PT Bold Heading" pitchFamily="2" charset="-78"/>
              </a:rPr>
              <a:t> </a:t>
            </a:r>
          </a:p>
        </p:txBody>
      </p:sp>
      <p:pic>
        <p:nvPicPr>
          <p:cNvPr id="16391" name="Picture 3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 y="3049588"/>
            <a:ext cx="3995738"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3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043238"/>
            <a:ext cx="4032250"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64063" y="1724025"/>
            <a:ext cx="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nvGrpSpPr>
          <p:cNvPr id="17411" name="Group 3"/>
          <p:cNvGrpSpPr>
            <a:grpSpLocks noChangeAspect="1"/>
          </p:cNvGrpSpPr>
          <p:nvPr/>
        </p:nvGrpSpPr>
        <p:grpSpPr bwMode="auto">
          <a:xfrm>
            <a:off x="1847850" y="1676400"/>
            <a:ext cx="5430838" cy="1717675"/>
            <a:chOff x="999" y="765"/>
            <a:chExt cx="3943" cy="1248"/>
          </a:xfrm>
        </p:grpSpPr>
        <p:sp>
          <p:nvSpPr>
            <p:cNvPr id="17578" name="Line 4"/>
            <p:cNvSpPr>
              <a:spLocks noChangeAspect="1" noChangeShapeType="1"/>
            </p:cNvSpPr>
            <p:nvPr/>
          </p:nvSpPr>
          <p:spPr bwMode="auto">
            <a:xfrm>
              <a:off x="2684" y="1358"/>
              <a:ext cx="152" cy="27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9" name="Line 5"/>
            <p:cNvSpPr>
              <a:spLocks noChangeAspect="1" noChangeShapeType="1"/>
            </p:cNvSpPr>
            <p:nvPr/>
          </p:nvSpPr>
          <p:spPr bwMode="auto">
            <a:xfrm>
              <a:off x="2750" y="1363"/>
              <a:ext cx="118" cy="20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0" name="Line 6"/>
            <p:cNvSpPr>
              <a:spLocks noChangeAspect="1" noChangeShapeType="1"/>
            </p:cNvSpPr>
            <p:nvPr/>
          </p:nvSpPr>
          <p:spPr bwMode="auto">
            <a:xfrm>
              <a:off x="2836" y="1628"/>
              <a:ext cx="309"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1" name="Line 7"/>
            <p:cNvSpPr>
              <a:spLocks noChangeAspect="1" noChangeShapeType="1"/>
            </p:cNvSpPr>
            <p:nvPr/>
          </p:nvSpPr>
          <p:spPr bwMode="auto">
            <a:xfrm flipV="1">
              <a:off x="3145" y="1361"/>
              <a:ext cx="157" cy="2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2" name="Line 8"/>
            <p:cNvSpPr>
              <a:spLocks noChangeAspect="1" noChangeShapeType="1"/>
            </p:cNvSpPr>
            <p:nvPr/>
          </p:nvSpPr>
          <p:spPr bwMode="auto">
            <a:xfrm flipV="1">
              <a:off x="3117" y="1364"/>
              <a:ext cx="118" cy="20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3" name="Line 9"/>
            <p:cNvSpPr>
              <a:spLocks noChangeAspect="1" noChangeShapeType="1"/>
            </p:cNvSpPr>
            <p:nvPr/>
          </p:nvSpPr>
          <p:spPr bwMode="auto">
            <a:xfrm flipH="1" flipV="1">
              <a:off x="3145" y="1091"/>
              <a:ext cx="157" cy="27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4" name="Line 10"/>
            <p:cNvSpPr>
              <a:spLocks noChangeAspect="1" noChangeShapeType="1"/>
            </p:cNvSpPr>
            <p:nvPr/>
          </p:nvSpPr>
          <p:spPr bwMode="auto">
            <a:xfrm flipH="1">
              <a:off x="2838" y="1091"/>
              <a:ext cx="30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5" name="Line 11"/>
            <p:cNvSpPr>
              <a:spLocks noChangeAspect="1" noChangeShapeType="1"/>
            </p:cNvSpPr>
            <p:nvPr/>
          </p:nvSpPr>
          <p:spPr bwMode="auto">
            <a:xfrm flipH="1">
              <a:off x="2874" y="1146"/>
              <a:ext cx="235"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6" name="Line 12"/>
            <p:cNvSpPr>
              <a:spLocks noChangeAspect="1" noChangeShapeType="1"/>
            </p:cNvSpPr>
            <p:nvPr/>
          </p:nvSpPr>
          <p:spPr bwMode="auto">
            <a:xfrm flipH="1">
              <a:off x="2684" y="1091"/>
              <a:ext cx="154" cy="2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7" name="Line 13"/>
            <p:cNvSpPr>
              <a:spLocks noChangeAspect="1" noChangeShapeType="1"/>
            </p:cNvSpPr>
            <p:nvPr/>
          </p:nvSpPr>
          <p:spPr bwMode="auto">
            <a:xfrm>
              <a:off x="1513" y="1355"/>
              <a:ext cx="153" cy="27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8" name="Line 14"/>
            <p:cNvSpPr>
              <a:spLocks noChangeAspect="1" noChangeShapeType="1"/>
            </p:cNvSpPr>
            <p:nvPr/>
          </p:nvSpPr>
          <p:spPr bwMode="auto">
            <a:xfrm>
              <a:off x="1580" y="1360"/>
              <a:ext cx="118" cy="20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9" name="Line 15"/>
            <p:cNvSpPr>
              <a:spLocks noChangeAspect="1" noChangeShapeType="1"/>
            </p:cNvSpPr>
            <p:nvPr/>
          </p:nvSpPr>
          <p:spPr bwMode="auto">
            <a:xfrm>
              <a:off x="1666" y="1625"/>
              <a:ext cx="309"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0" name="Line 16"/>
            <p:cNvSpPr>
              <a:spLocks noChangeAspect="1" noChangeShapeType="1"/>
            </p:cNvSpPr>
            <p:nvPr/>
          </p:nvSpPr>
          <p:spPr bwMode="auto">
            <a:xfrm flipV="1">
              <a:off x="1975" y="1358"/>
              <a:ext cx="156" cy="2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1" name="Line 17"/>
            <p:cNvSpPr>
              <a:spLocks noChangeAspect="1" noChangeShapeType="1"/>
            </p:cNvSpPr>
            <p:nvPr/>
          </p:nvSpPr>
          <p:spPr bwMode="auto">
            <a:xfrm flipV="1">
              <a:off x="1947" y="1361"/>
              <a:ext cx="118" cy="20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2" name="Line 18"/>
            <p:cNvSpPr>
              <a:spLocks noChangeAspect="1" noChangeShapeType="1"/>
            </p:cNvSpPr>
            <p:nvPr/>
          </p:nvSpPr>
          <p:spPr bwMode="auto">
            <a:xfrm flipH="1" flipV="1">
              <a:off x="1975" y="1088"/>
              <a:ext cx="156" cy="27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3" name="Line 19"/>
            <p:cNvSpPr>
              <a:spLocks noChangeAspect="1" noChangeShapeType="1"/>
            </p:cNvSpPr>
            <p:nvPr/>
          </p:nvSpPr>
          <p:spPr bwMode="auto">
            <a:xfrm flipH="1">
              <a:off x="1668" y="1088"/>
              <a:ext cx="30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4" name="Line 20"/>
            <p:cNvSpPr>
              <a:spLocks noChangeAspect="1" noChangeShapeType="1"/>
            </p:cNvSpPr>
            <p:nvPr/>
          </p:nvSpPr>
          <p:spPr bwMode="auto">
            <a:xfrm flipH="1">
              <a:off x="1704" y="1143"/>
              <a:ext cx="235"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5" name="Line 21"/>
            <p:cNvSpPr>
              <a:spLocks noChangeAspect="1" noChangeShapeType="1"/>
            </p:cNvSpPr>
            <p:nvPr/>
          </p:nvSpPr>
          <p:spPr bwMode="auto">
            <a:xfrm flipH="1">
              <a:off x="1513" y="1088"/>
              <a:ext cx="155" cy="2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6" name="Rectangle 22"/>
            <p:cNvSpPr>
              <a:spLocks noChangeAspect="1" noChangeArrowheads="1"/>
            </p:cNvSpPr>
            <p:nvPr/>
          </p:nvSpPr>
          <p:spPr bwMode="auto">
            <a:xfrm>
              <a:off x="2314" y="1259"/>
              <a:ext cx="1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O</a:t>
              </a:r>
              <a:endParaRPr lang="en-US"/>
            </a:p>
          </p:txBody>
        </p:sp>
        <p:sp>
          <p:nvSpPr>
            <p:cNvPr id="17597" name="Line 23"/>
            <p:cNvSpPr>
              <a:spLocks noChangeAspect="1" noChangeShapeType="1"/>
            </p:cNvSpPr>
            <p:nvPr/>
          </p:nvSpPr>
          <p:spPr bwMode="auto">
            <a:xfrm>
              <a:off x="2131" y="1358"/>
              <a:ext cx="2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8" name="Line 24"/>
            <p:cNvSpPr>
              <a:spLocks noChangeAspect="1" noChangeShapeType="1"/>
            </p:cNvSpPr>
            <p:nvPr/>
          </p:nvSpPr>
          <p:spPr bwMode="auto">
            <a:xfrm>
              <a:off x="2463" y="1358"/>
              <a:ext cx="22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9" name="Rectangle 25"/>
            <p:cNvSpPr>
              <a:spLocks noChangeAspect="1" noChangeArrowheads="1"/>
            </p:cNvSpPr>
            <p:nvPr/>
          </p:nvSpPr>
          <p:spPr bwMode="auto">
            <a:xfrm>
              <a:off x="3483" y="1262"/>
              <a:ext cx="16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C</a:t>
              </a:r>
              <a:endParaRPr lang="en-US"/>
            </a:p>
          </p:txBody>
        </p:sp>
        <p:sp>
          <p:nvSpPr>
            <p:cNvPr id="17600" name="Rectangle 26"/>
            <p:cNvSpPr>
              <a:spLocks noChangeAspect="1" noChangeArrowheads="1"/>
            </p:cNvSpPr>
            <p:nvPr/>
          </p:nvSpPr>
          <p:spPr bwMode="auto">
            <a:xfrm>
              <a:off x="3605" y="1260"/>
              <a:ext cx="1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H</a:t>
              </a:r>
              <a:endParaRPr lang="en-US"/>
            </a:p>
          </p:txBody>
        </p:sp>
        <p:sp>
          <p:nvSpPr>
            <p:cNvPr id="17601" name="Rectangle 27"/>
            <p:cNvSpPr>
              <a:spLocks noChangeAspect="1" noChangeArrowheads="1"/>
            </p:cNvSpPr>
            <p:nvPr/>
          </p:nvSpPr>
          <p:spPr bwMode="auto">
            <a:xfrm>
              <a:off x="3788" y="1379"/>
              <a:ext cx="74"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b="1">
                  <a:solidFill>
                    <a:srgbClr val="000000"/>
                  </a:solidFill>
                  <a:latin typeface="Times New Roman" panose="02020603050405020304" pitchFamily="18" charset="0"/>
                </a:rPr>
                <a:t>2</a:t>
              </a:r>
              <a:endParaRPr lang="en-US"/>
            </a:p>
          </p:txBody>
        </p:sp>
        <p:sp>
          <p:nvSpPr>
            <p:cNvPr id="17602" name="Line 28"/>
            <p:cNvSpPr>
              <a:spLocks noChangeAspect="1" noChangeShapeType="1"/>
            </p:cNvSpPr>
            <p:nvPr/>
          </p:nvSpPr>
          <p:spPr bwMode="auto">
            <a:xfrm>
              <a:off x="3302" y="1361"/>
              <a:ext cx="22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3" name="Rectangle 29"/>
            <p:cNvSpPr>
              <a:spLocks noChangeAspect="1" noChangeArrowheads="1"/>
            </p:cNvSpPr>
            <p:nvPr/>
          </p:nvSpPr>
          <p:spPr bwMode="auto">
            <a:xfrm>
              <a:off x="3936" y="1262"/>
              <a:ext cx="3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solidFill>
                    <a:srgbClr val="000000"/>
                  </a:solidFill>
                  <a:latin typeface="Times New Roman" panose="02020603050405020304" pitchFamily="18" charset="0"/>
                </a:rPr>
                <a:t>CH</a:t>
              </a:r>
              <a:endParaRPr lang="en-US"/>
            </a:p>
          </p:txBody>
        </p:sp>
        <p:sp>
          <p:nvSpPr>
            <p:cNvPr id="17604" name="Line 30"/>
            <p:cNvSpPr>
              <a:spLocks noChangeAspect="1" noChangeShapeType="1"/>
            </p:cNvSpPr>
            <p:nvPr/>
          </p:nvSpPr>
          <p:spPr bwMode="auto">
            <a:xfrm>
              <a:off x="3879" y="1373"/>
              <a:ext cx="14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5" name="Line 31"/>
            <p:cNvSpPr>
              <a:spLocks noChangeAspect="1" noChangeShapeType="1"/>
            </p:cNvSpPr>
            <p:nvPr/>
          </p:nvSpPr>
          <p:spPr bwMode="auto">
            <a:xfrm>
              <a:off x="4323" y="1361"/>
              <a:ext cx="14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6" name="Rectangle 32"/>
            <p:cNvSpPr>
              <a:spLocks noChangeAspect="1" noChangeArrowheads="1"/>
            </p:cNvSpPr>
            <p:nvPr/>
          </p:nvSpPr>
          <p:spPr bwMode="auto">
            <a:xfrm>
              <a:off x="3977" y="1575"/>
              <a:ext cx="16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N</a:t>
              </a:r>
              <a:endParaRPr lang="en-US"/>
            </a:p>
          </p:txBody>
        </p:sp>
        <p:sp>
          <p:nvSpPr>
            <p:cNvPr id="17607" name="Rectangle 33"/>
            <p:cNvSpPr>
              <a:spLocks noChangeAspect="1" noChangeArrowheads="1"/>
            </p:cNvSpPr>
            <p:nvPr/>
          </p:nvSpPr>
          <p:spPr bwMode="auto">
            <a:xfrm>
              <a:off x="4111" y="1575"/>
              <a:ext cx="1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H</a:t>
              </a:r>
              <a:endParaRPr lang="en-US"/>
            </a:p>
          </p:txBody>
        </p:sp>
        <p:sp>
          <p:nvSpPr>
            <p:cNvPr id="17608" name="Rectangle 34"/>
            <p:cNvSpPr>
              <a:spLocks noChangeAspect="1" noChangeArrowheads="1"/>
            </p:cNvSpPr>
            <p:nvPr/>
          </p:nvSpPr>
          <p:spPr bwMode="auto">
            <a:xfrm>
              <a:off x="4294" y="1704"/>
              <a:ext cx="7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b="1">
                  <a:solidFill>
                    <a:srgbClr val="000000"/>
                  </a:solidFill>
                  <a:latin typeface="Times New Roman" panose="02020603050405020304" pitchFamily="18" charset="0"/>
                </a:rPr>
                <a:t>3</a:t>
              </a:r>
              <a:endParaRPr lang="en-US"/>
            </a:p>
          </p:txBody>
        </p:sp>
        <p:sp>
          <p:nvSpPr>
            <p:cNvPr id="17609" name="Line 35"/>
            <p:cNvSpPr>
              <a:spLocks noChangeAspect="1" noChangeShapeType="1"/>
            </p:cNvSpPr>
            <p:nvPr/>
          </p:nvSpPr>
          <p:spPr bwMode="auto">
            <a:xfrm>
              <a:off x="4079" y="1453"/>
              <a:ext cx="1" cy="12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0" name="Rectangle 36"/>
            <p:cNvSpPr>
              <a:spLocks noChangeAspect="1" noChangeArrowheads="1"/>
            </p:cNvSpPr>
            <p:nvPr/>
          </p:nvSpPr>
          <p:spPr bwMode="auto">
            <a:xfrm>
              <a:off x="1436" y="1748"/>
              <a:ext cx="8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I</a:t>
              </a:r>
              <a:endParaRPr lang="en-US"/>
            </a:p>
          </p:txBody>
        </p:sp>
        <p:sp>
          <p:nvSpPr>
            <p:cNvPr id="17611" name="Line 37"/>
            <p:cNvSpPr>
              <a:spLocks noChangeAspect="1" noChangeShapeType="1"/>
            </p:cNvSpPr>
            <p:nvPr/>
          </p:nvSpPr>
          <p:spPr bwMode="auto">
            <a:xfrm flipH="1">
              <a:off x="1499" y="1625"/>
              <a:ext cx="167" cy="16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2" name="Rectangle 38"/>
            <p:cNvSpPr>
              <a:spLocks noChangeAspect="1" noChangeArrowheads="1"/>
            </p:cNvSpPr>
            <p:nvPr/>
          </p:nvSpPr>
          <p:spPr bwMode="auto">
            <a:xfrm>
              <a:off x="1437" y="765"/>
              <a:ext cx="8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I</a:t>
              </a:r>
              <a:endParaRPr lang="en-US"/>
            </a:p>
          </p:txBody>
        </p:sp>
        <p:sp>
          <p:nvSpPr>
            <p:cNvPr id="17613" name="Line 39"/>
            <p:cNvSpPr>
              <a:spLocks noChangeAspect="1" noChangeShapeType="1"/>
            </p:cNvSpPr>
            <p:nvPr/>
          </p:nvSpPr>
          <p:spPr bwMode="auto">
            <a:xfrm flipH="1" flipV="1">
              <a:off x="1501" y="920"/>
              <a:ext cx="167" cy="16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4" name="Rectangle 40"/>
            <p:cNvSpPr>
              <a:spLocks noChangeAspect="1" noChangeArrowheads="1"/>
            </p:cNvSpPr>
            <p:nvPr/>
          </p:nvSpPr>
          <p:spPr bwMode="auto">
            <a:xfrm>
              <a:off x="1144" y="1256"/>
              <a:ext cx="1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O</a:t>
              </a:r>
              <a:endParaRPr lang="en-US"/>
            </a:p>
          </p:txBody>
        </p:sp>
        <p:sp>
          <p:nvSpPr>
            <p:cNvPr id="17615" name="Rectangle 41"/>
            <p:cNvSpPr>
              <a:spLocks noChangeAspect="1" noChangeArrowheads="1"/>
            </p:cNvSpPr>
            <p:nvPr/>
          </p:nvSpPr>
          <p:spPr bwMode="auto">
            <a:xfrm>
              <a:off x="999" y="1256"/>
              <a:ext cx="1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H</a:t>
              </a:r>
              <a:endParaRPr lang="en-US"/>
            </a:p>
          </p:txBody>
        </p:sp>
        <p:sp>
          <p:nvSpPr>
            <p:cNvPr id="17616" name="Line 42"/>
            <p:cNvSpPr>
              <a:spLocks noChangeAspect="1" noChangeShapeType="1"/>
            </p:cNvSpPr>
            <p:nvPr/>
          </p:nvSpPr>
          <p:spPr bwMode="auto">
            <a:xfrm flipH="1">
              <a:off x="1293" y="1355"/>
              <a:ext cx="220"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7" name="Rectangle 43"/>
            <p:cNvSpPr>
              <a:spLocks noChangeAspect="1" noChangeArrowheads="1"/>
            </p:cNvSpPr>
            <p:nvPr/>
          </p:nvSpPr>
          <p:spPr bwMode="auto">
            <a:xfrm>
              <a:off x="4398" y="1262"/>
              <a:ext cx="16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C</a:t>
              </a:r>
              <a:endParaRPr lang="en-US"/>
            </a:p>
          </p:txBody>
        </p:sp>
        <p:sp>
          <p:nvSpPr>
            <p:cNvPr id="17618" name="Rectangle 44"/>
            <p:cNvSpPr>
              <a:spLocks noChangeAspect="1" noChangeArrowheads="1"/>
            </p:cNvSpPr>
            <p:nvPr/>
          </p:nvSpPr>
          <p:spPr bwMode="auto">
            <a:xfrm>
              <a:off x="4532" y="1262"/>
              <a:ext cx="17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O</a:t>
              </a:r>
              <a:endParaRPr lang="en-US"/>
            </a:p>
          </p:txBody>
        </p:sp>
        <p:sp>
          <p:nvSpPr>
            <p:cNvPr id="17619" name="Rectangle 45"/>
            <p:cNvSpPr>
              <a:spLocks noChangeAspect="1" noChangeArrowheads="1"/>
            </p:cNvSpPr>
            <p:nvPr/>
          </p:nvSpPr>
          <p:spPr bwMode="auto">
            <a:xfrm>
              <a:off x="4676" y="1262"/>
              <a:ext cx="17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O</a:t>
              </a:r>
              <a:endParaRPr lang="en-US"/>
            </a:p>
          </p:txBody>
        </p:sp>
        <p:sp>
          <p:nvSpPr>
            <p:cNvPr id="17620" name="Rectangle 46"/>
            <p:cNvSpPr>
              <a:spLocks noChangeAspect="1" noChangeArrowheads="1"/>
            </p:cNvSpPr>
            <p:nvPr/>
          </p:nvSpPr>
          <p:spPr bwMode="auto">
            <a:xfrm>
              <a:off x="1660" y="1144"/>
              <a:ext cx="93" cy="154"/>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621" name="Rectangle 47"/>
            <p:cNvSpPr>
              <a:spLocks noChangeAspect="1" noChangeArrowheads="1"/>
            </p:cNvSpPr>
            <p:nvPr/>
          </p:nvSpPr>
          <p:spPr bwMode="auto">
            <a:xfrm>
              <a:off x="1708" y="1152"/>
              <a:ext cx="10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a:solidFill>
                    <a:srgbClr val="000000"/>
                  </a:solidFill>
                  <a:latin typeface="Times New Roman" panose="02020603050405020304" pitchFamily="18" charset="0"/>
                </a:rPr>
                <a:t>3'</a:t>
              </a:r>
              <a:endParaRPr lang="en-US"/>
            </a:p>
          </p:txBody>
        </p:sp>
        <p:sp>
          <p:nvSpPr>
            <p:cNvPr id="17622" name="Rectangle 48"/>
            <p:cNvSpPr>
              <a:spLocks noChangeAspect="1" noChangeArrowheads="1"/>
            </p:cNvSpPr>
            <p:nvPr/>
          </p:nvSpPr>
          <p:spPr bwMode="auto">
            <a:xfrm>
              <a:off x="1680" y="1420"/>
              <a:ext cx="93" cy="153"/>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623" name="Rectangle 49"/>
            <p:cNvSpPr>
              <a:spLocks noChangeAspect="1" noChangeArrowheads="1"/>
            </p:cNvSpPr>
            <p:nvPr/>
          </p:nvSpPr>
          <p:spPr bwMode="auto">
            <a:xfrm>
              <a:off x="1727" y="1428"/>
              <a:ext cx="10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a:solidFill>
                    <a:srgbClr val="000000"/>
                  </a:solidFill>
                  <a:latin typeface="Times New Roman" panose="02020603050405020304" pitchFamily="18" charset="0"/>
                </a:rPr>
                <a:t>5'</a:t>
              </a:r>
              <a:endParaRPr lang="en-US"/>
            </a:p>
          </p:txBody>
        </p:sp>
        <p:sp>
          <p:nvSpPr>
            <p:cNvPr id="17624" name="Rectangle 50"/>
            <p:cNvSpPr>
              <a:spLocks noChangeAspect="1" noChangeArrowheads="1"/>
            </p:cNvSpPr>
            <p:nvPr/>
          </p:nvSpPr>
          <p:spPr bwMode="auto">
            <a:xfrm>
              <a:off x="2827" y="1125"/>
              <a:ext cx="82" cy="154"/>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625" name="Rectangle 51"/>
            <p:cNvSpPr>
              <a:spLocks noChangeAspect="1" noChangeArrowheads="1"/>
            </p:cNvSpPr>
            <p:nvPr/>
          </p:nvSpPr>
          <p:spPr bwMode="auto">
            <a:xfrm>
              <a:off x="2832" y="1134"/>
              <a:ext cx="7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a:solidFill>
                    <a:srgbClr val="000000"/>
                  </a:solidFill>
                  <a:latin typeface="Times New Roman" panose="02020603050405020304" pitchFamily="18" charset="0"/>
                </a:rPr>
                <a:t>3</a:t>
              </a:r>
              <a:endParaRPr lang="en-US"/>
            </a:p>
          </p:txBody>
        </p:sp>
        <p:sp>
          <p:nvSpPr>
            <p:cNvPr id="17626" name="Rectangle 52"/>
            <p:cNvSpPr>
              <a:spLocks noChangeAspect="1" noChangeArrowheads="1"/>
            </p:cNvSpPr>
            <p:nvPr/>
          </p:nvSpPr>
          <p:spPr bwMode="auto">
            <a:xfrm>
              <a:off x="2859" y="1445"/>
              <a:ext cx="82" cy="153"/>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627" name="Rectangle 53"/>
            <p:cNvSpPr>
              <a:spLocks noChangeAspect="1" noChangeArrowheads="1"/>
            </p:cNvSpPr>
            <p:nvPr/>
          </p:nvSpPr>
          <p:spPr bwMode="auto">
            <a:xfrm>
              <a:off x="2887" y="1453"/>
              <a:ext cx="7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a:solidFill>
                    <a:srgbClr val="000000"/>
                  </a:solidFill>
                  <a:latin typeface="Times New Roman" panose="02020603050405020304" pitchFamily="18" charset="0"/>
                </a:rPr>
                <a:t>5</a:t>
              </a:r>
              <a:endParaRPr lang="en-US"/>
            </a:p>
          </p:txBody>
        </p:sp>
        <p:sp>
          <p:nvSpPr>
            <p:cNvPr id="17628" name="Rectangle 54"/>
            <p:cNvSpPr>
              <a:spLocks noChangeAspect="1" noChangeArrowheads="1"/>
            </p:cNvSpPr>
            <p:nvPr/>
          </p:nvSpPr>
          <p:spPr bwMode="auto">
            <a:xfrm>
              <a:off x="4159" y="1465"/>
              <a:ext cx="10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solidFill>
                    <a:srgbClr val="000000"/>
                  </a:solidFill>
                  <a:latin typeface="Times New Roman" panose="02020603050405020304" pitchFamily="18" charset="0"/>
                </a:rPr>
                <a:t>+</a:t>
              </a:r>
              <a:endParaRPr lang="en-US"/>
            </a:p>
          </p:txBody>
        </p:sp>
        <p:sp>
          <p:nvSpPr>
            <p:cNvPr id="17629" name="Text Box 55"/>
            <p:cNvSpPr txBox="1">
              <a:spLocks noChangeAspect="1" noChangeArrowheads="1"/>
            </p:cNvSpPr>
            <p:nvPr/>
          </p:nvSpPr>
          <p:spPr bwMode="auto">
            <a:xfrm>
              <a:off x="4735" y="1094"/>
              <a:ext cx="207"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a:t>
              </a:r>
            </a:p>
          </p:txBody>
        </p:sp>
      </p:grpSp>
      <p:grpSp>
        <p:nvGrpSpPr>
          <p:cNvPr id="17412" name="Group 56"/>
          <p:cNvGrpSpPr>
            <a:grpSpLocks noChangeAspect="1"/>
          </p:cNvGrpSpPr>
          <p:nvPr/>
        </p:nvGrpSpPr>
        <p:grpSpPr bwMode="auto">
          <a:xfrm>
            <a:off x="1847850" y="3387725"/>
            <a:ext cx="5430838" cy="1717675"/>
            <a:chOff x="1433" y="2208"/>
            <a:chExt cx="3943" cy="1248"/>
          </a:xfrm>
        </p:grpSpPr>
        <p:sp>
          <p:nvSpPr>
            <p:cNvPr id="17524" name="Line 57"/>
            <p:cNvSpPr>
              <a:spLocks noChangeAspect="1" noChangeShapeType="1"/>
            </p:cNvSpPr>
            <p:nvPr/>
          </p:nvSpPr>
          <p:spPr bwMode="auto">
            <a:xfrm>
              <a:off x="3118" y="2801"/>
              <a:ext cx="152" cy="27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5" name="Line 58"/>
            <p:cNvSpPr>
              <a:spLocks noChangeAspect="1" noChangeShapeType="1"/>
            </p:cNvSpPr>
            <p:nvPr/>
          </p:nvSpPr>
          <p:spPr bwMode="auto">
            <a:xfrm>
              <a:off x="3184" y="2806"/>
              <a:ext cx="118" cy="20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6" name="Line 59"/>
            <p:cNvSpPr>
              <a:spLocks noChangeAspect="1" noChangeShapeType="1"/>
            </p:cNvSpPr>
            <p:nvPr/>
          </p:nvSpPr>
          <p:spPr bwMode="auto">
            <a:xfrm>
              <a:off x="3270" y="3071"/>
              <a:ext cx="309"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7" name="Line 60"/>
            <p:cNvSpPr>
              <a:spLocks noChangeAspect="1" noChangeShapeType="1"/>
            </p:cNvSpPr>
            <p:nvPr/>
          </p:nvSpPr>
          <p:spPr bwMode="auto">
            <a:xfrm flipV="1">
              <a:off x="3579" y="2804"/>
              <a:ext cx="157" cy="2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8" name="Line 61"/>
            <p:cNvSpPr>
              <a:spLocks noChangeAspect="1" noChangeShapeType="1"/>
            </p:cNvSpPr>
            <p:nvPr/>
          </p:nvSpPr>
          <p:spPr bwMode="auto">
            <a:xfrm flipV="1">
              <a:off x="3551" y="2807"/>
              <a:ext cx="118" cy="20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9" name="Line 62"/>
            <p:cNvSpPr>
              <a:spLocks noChangeAspect="1" noChangeShapeType="1"/>
            </p:cNvSpPr>
            <p:nvPr/>
          </p:nvSpPr>
          <p:spPr bwMode="auto">
            <a:xfrm flipH="1" flipV="1">
              <a:off x="3579" y="2534"/>
              <a:ext cx="157" cy="27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0" name="Line 63"/>
            <p:cNvSpPr>
              <a:spLocks noChangeAspect="1" noChangeShapeType="1"/>
            </p:cNvSpPr>
            <p:nvPr/>
          </p:nvSpPr>
          <p:spPr bwMode="auto">
            <a:xfrm flipH="1">
              <a:off x="3272" y="2534"/>
              <a:ext cx="30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1" name="Line 64"/>
            <p:cNvSpPr>
              <a:spLocks noChangeAspect="1" noChangeShapeType="1"/>
            </p:cNvSpPr>
            <p:nvPr/>
          </p:nvSpPr>
          <p:spPr bwMode="auto">
            <a:xfrm flipH="1">
              <a:off x="3308" y="2589"/>
              <a:ext cx="235"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2" name="Line 65"/>
            <p:cNvSpPr>
              <a:spLocks noChangeAspect="1" noChangeShapeType="1"/>
            </p:cNvSpPr>
            <p:nvPr/>
          </p:nvSpPr>
          <p:spPr bwMode="auto">
            <a:xfrm flipH="1">
              <a:off x="3118" y="2534"/>
              <a:ext cx="154" cy="2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3" name="Line 66"/>
            <p:cNvSpPr>
              <a:spLocks noChangeAspect="1" noChangeShapeType="1"/>
            </p:cNvSpPr>
            <p:nvPr/>
          </p:nvSpPr>
          <p:spPr bwMode="auto">
            <a:xfrm>
              <a:off x="1947" y="2798"/>
              <a:ext cx="153" cy="27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4" name="Line 67"/>
            <p:cNvSpPr>
              <a:spLocks noChangeAspect="1" noChangeShapeType="1"/>
            </p:cNvSpPr>
            <p:nvPr/>
          </p:nvSpPr>
          <p:spPr bwMode="auto">
            <a:xfrm>
              <a:off x="2014" y="2803"/>
              <a:ext cx="118" cy="20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5" name="Line 68"/>
            <p:cNvSpPr>
              <a:spLocks noChangeAspect="1" noChangeShapeType="1"/>
            </p:cNvSpPr>
            <p:nvPr/>
          </p:nvSpPr>
          <p:spPr bwMode="auto">
            <a:xfrm>
              <a:off x="2100" y="3068"/>
              <a:ext cx="309"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6" name="Line 69"/>
            <p:cNvSpPr>
              <a:spLocks noChangeAspect="1" noChangeShapeType="1"/>
            </p:cNvSpPr>
            <p:nvPr/>
          </p:nvSpPr>
          <p:spPr bwMode="auto">
            <a:xfrm flipV="1">
              <a:off x="2409" y="2801"/>
              <a:ext cx="156" cy="2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7" name="Line 70"/>
            <p:cNvSpPr>
              <a:spLocks noChangeAspect="1" noChangeShapeType="1"/>
            </p:cNvSpPr>
            <p:nvPr/>
          </p:nvSpPr>
          <p:spPr bwMode="auto">
            <a:xfrm flipV="1">
              <a:off x="2381" y="2804"/>
              <a:ext cx="118" cy="20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8" name="Line 71"/>
            <p:cNvSpPr>
              <a:spLocks noChangeAspect="1" noChangeShapeType="1"/>
            </p:cNvSpPr>
            <p:nvPr/>
          </p:nvSpPr>
          <p:spPr bwMode="auto">
            <a:xfrm flipH="1" flipV="1">
              <a:off x="2409" y="2531"/>
              <a:ext cx="156" cy="27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9" name="Line 72"/>
            <p:cNvSpPr>
              <a:spLocks noChangeAspect="1" noChangeShapeType="1"/>
            </p:cNvSpPr>
            <p:nvPr/>
          </p:nvSpPr>
          <p:spPr bwMode="auto">
            <a:xfrm flipH="1">
              <a:off x="2102" y="2531"/>
              <a:ext cx="30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0" name="Line 73"/>
            <p:cNvSpPr>
              <a:spLocks noChangeAspect="1" noChangeShapeType="1"/>
            </p:cNvSpPr>
            <p:nvPr/>
          </p:nvSpPr>
          <p:spPr bwMode="auto">
            <a:xfrm flipH="1">
              <a:off x="2138" y="2586"/>
              <a:ext cx="235"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1" name="Line 74"/>
            <p:cNvSpPr>
              <a:spLocks noChangeAspect="1" noChangeShapeType="1"/>
            </p:cNvSpPr>
            <p:nvPr/>
          </p:nvSpPr>
          <p:spPr bwMode="auto">
            <a:xfrm flipH="1">
              <a:off x="1947" y="2531"/>
              <a:ext cx="155" cy="2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2" name="Rectangle 75"/>
            <p:cNvSpPr>
              <a:spLocks noChangeAspect="1" noChangeArrowheads="1"/>
            </p:cNvSpPr>
            <p:nvPr/>
          </p:nvSpPr>
          <p:spPr bwMode="auto">
            <a:xfrm>
              <a:off x="2748" y="2702"/>
              <a:ext cx="1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O</a:t>
              </a:r>
              <a:endParaRPr lang="en-US"/>
            </a:p>
          </p:txBody>
        </p:sp>
        <p:sp>
          <p:nvSpPr>
            <p:cNvPr id="17543" name="Line 76"/>
            <p:cNvSpPr>
              <a:spLocks noChangeAspect="1" noChangeShapeType="1"/>
            </p:cNvSpPr>
            <p:nvPr/>
          </p:nvSpPr>
          <p:spPr bwMode="auto">
            <a:xfrm>
              <a:off x="2565" y="2801"/>
              <a:ext cx="2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4" name="Line 77"/>
            <p:cNvSpPr>
              <a:spLocks noChangeAspect="1" noChangeShapeType="1"/>
            </p:cNvSpPr>
            <p:nvPr/>
          </p:nvSpPr>
          <p:spPr bwMode="auto">
            <a:xfrm>
              <a:off x="2897" y="2801"/>
              <a:ext cx="22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5" name="Rectangle 78"/>
            <p:cNvSpPr>
              <a:spLocks noChangeAspect="1" noChangeArrowheads="1"/>
            </p:cNvSpPr>
            <p:nvPr/>
          </p:nvSpPr>
          <p:spPr bwMode="auto">
            <a:xfrm>
              <a:off x="3917" y="2705"/>
              <a:ext cx="16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C</a:t>
              </a:r>
              <a:endParaRPr lang="en-US"/>
            </a:p>
          </p:txBody>
        </p:sp>
        <p:sp>
          <p:nvSpPr>
            <p:cNvPr id="17546" name="Rectangle 79"/>
            <p:cNvSpPr>
              <a:spLocks noChangeAspect="1" noChangeArrowheads="1"/>
            </p:cNvSpPr>
            <p:nvPr/>
          </p:nvSpPr>
          <p:spPr bwMode="auto">
            <a:xfrm>
              <a:off x="4039" y="2703"/>
              <a:ext cx="1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H</a:t>
              </a:r>
              <a:endParaRPr lang="en-US"/>
            </a:p>
          </p:txBody>
        </p:sp>
        <p:sp>
          <p:nvSpPr>
            <p:cNvPr id="17547" name="Rectangle 80"/>
            <p:cNvSpPr>
              <a:spLocks noChangeAspect="1" noChangeArrowheads="1"/>
            </p:cNvSpPr>
            <p:nvPr/>
          </p:nvSpPr>
          <p:spPr bwMode="auto">
            <a:xfrm>
              <a:off x="4222" y="2822"/>
              <a:ext cx="74"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b="1">
                  <a:solidFill>
                    <a:srgbClr val="000000"/>
                  </a:solidFill>
                  <a:latin typeface="Times New Roman" panose="02020603050405020304" pitchFamily="18" charset="0"/>
                </a:rPr>
                <a:t>2</a:t>
              </a:r>
              <a:endParaRPr lang="en-US"/>
            </a:p>
          </p:txBody>
        </p:sp>
        <p:sp>
          <p:nvSpPr>
            <p:cNvPr id="17548" name="Line 81"/>
            <p:cNvSpPr>
              <a:spLocks noChangeAspect="1" noChangeShapeType="1"/>
            </p:cNvSpPr>
            <p:nvPr/>
          </p:nvSpPr>
          <p:spPr bwMode="auto">
            <a:xfrm>
              <a:off x="3736" y="2804"/>
              <a:ext cx="22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9" name="Rectangle 82"/>
            <p:cNvSpPr>
              <a:spLocks noChangeAspect="1" noChangeArrowheads="1"/>
            </p:cNvSpPr>
            <p:nvPr/>
          </p:nvSpPr>
          <p:spPr bwMode="auto">
            <a:xfrm>
              <a:off x="4370" y="2705"/>
              <a:ext cx="3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solidFill>
                    <a:srgbClr val="000000"/>
                  </a:solidFill>
                  <a:latin typeface="Times New Roman" panose="02020603050405020304" pitchFamily="18" charset="0"/>
                </a:rPr>
                <a:t>CH</a:t>
              </a:r>
              <a:endParaRPr lang="en-US"/>
            </a:p>
          </p:txBody>
        </p:sp>
        <p:sp>
          <p:nvSpPr>
            <p:cNvPr id="17550" name="Line 83"/>
            <p:cNvSpPr>
              <a:spLocks noChangeAspect="1" noChangeShapeType="1"/>
            </p:cNvSpPr>
            <p:nvPr/>
          </p:nvSpPr>
          <p:spPr bwMode="auto">
            <a:xfrm>
              <a:off x="4313" y="2816"/>
              <a:ext cx="14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1" name="Line 84"/>
            <p:cNvSpPr>
              <a:spLocks noChangeAspect="1" noChangeShapeType="1"/>
            </p:cNvSpPr>
            <p:nvPr/>
          </p:nvSpPr>
          <p:spPr bwMode="auto">
            <a:xfrm>
              <a:off x="4757" y="2804"/>
              <a:ext cx="14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2" name="Rectangle 85"/>
            <p:cNvSpPr>
              <a:spLocks noChangeAspect="1" noChangeArrowheads="1"/>
            </p:cNvSpPr>
            <p:nvPr/>
          </p:nvSpPr>
          <p:spPr bwMode="auto">
            <a:xfrm>
              <a:off x="4411" y="3018"/>
              <a:ext cx="16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N</a:t>
              </a:r>
              <a:endParaRPr lang="en-US"/>
            </a:p>
          </p:txBody>
        </p:sp>
        <p:sp>
          <p:nvSpPr>
            <p:cNvPr id="17553" name="Rectangle 86"/>
            <p:cNvSpPr>
              <a:spLocks noChangeAspect="1" noChangeArrowheads="1"/>
            </p:cNvSpPr>
            <p:nvPr/>
          </p:nvSpPr>
          <p:spPr bwMode="auto">
            <a:xfrm>
              <a:off x="4545" y="3018"/>
              <a:ext cx="1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H</a:t>
              </a:r>
              <a:endParaRPr lang="en-US"/>
            </a:p>
          </p:txBody>
        </p:sp>
        <p:sp>
          <p:nvSpPr>
            <p:cNvPr id="17554" name="Rectangle 87"/>
            <p:cNvSpPr>
              <a:spLocks noChangeAspect="1" noChangeArrowheads="1"/>
            </p:cNvSpPr>
            <p:nvPr/>
          </p:nvSpPr>
          <p:spPr bwMode="auto">
            <a:xfrm>
              <a:off x="4728" y="3147"/>
              <a:ext cx="7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b="1">
                  <a:solidFill>
                    <a:srgbClr val="000000"/>
                  </a:solidFill>
                  <a:latin typeface="Times New Roman" panose="02020603050405020304" pitchFamily="18" charset="0"/>
                </a:rPr>
                <a:t>3</a:t>
              </a:r>
              <a:endParaRPr lang="en-US"/>
            </a:p>
          </p:txBody>
        </p:sp>
        <p:sp>
          <p:nvSpPr>
            <p:cNvPr id="17555" name="Line 88"/>
            <p:cNvSpPr>
              <a:spLocks noChangeAspect="1" noChangeShapeType="1"/>
            </p:cNvSpPr>
            <p:nvPr/>
          </p:nvSpPr>
          <p:spPr bwMode="auto">
            <a:xfrm>
              <a:off x="4513" y="2896"/>
              <a:ext cx="1" cy="12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6" name="Rectangle 89"/>
            <p:cNvSpPr>
              <a:spLocks noChangeAspect="1" noChangeArrowheads="1"/>
            </p:cNvSpPr>
            <p:nvPr/>
          </p:nvSpPr>
          <p:spPr bwMode="auto">
            <a:xfrm>
              <a:off x="1871" y="2208"/>
              <a:ext cx="8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I</a:t>
              </a:r>
              <a:endParaRPr lang="en-US"/>
            </a:p>
          </p:txBody>
        </p:sp>
        <p:sp>
          <p:nvSpPr>
            <p:cNvPr id="17557" name="Line 90"/>
            <p:cNvSpPr>
              <a:spLocks noChangeAspect="1" noChangeShapeType="1"/>
            </p:cNvSpPr>
            <p:nvPr/>
          </p:nvSpPr>
          <p:spPr bwMode="auto">
            <a:xfrm flipH="1" flipV="1">
              <a:off x="1935" y="2363"/>
              <a:ext cx="167" cy="16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8" name="Rectangle 91"/>
            <p:cNvSpPr>
              <a:spLocks noChangeAspect="1" noChangeArrowheads="1"/>
            </p:cNvSpPr>
            <p:nvPr/>
          </p:nvSpPr>
          <p:spPr bwMode="auto">
            <a:xfrm>
              <a:off x="1578" y="2699"/>
              <a:ext cx="172"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O</a:t>
              </a:r>
              <a:endParaRPr lang="en-US"/>
            </a:p>
          </p:txBody>
        </p:sp>
        <p:sp>
          <p:nvSpPr>
            <p:cNvPr id="17559" name="Rectangle 92"/>
            <p:cNvSpPr>
              <a:spLocks noChangeAspect="1" noChangeArrowheads="1"/>
            </p:cNvSpPr>
            <p:nvPr/>
          </p:nvSpPr>
          <p:spPr bwMode="auto">
            <a:xfrm>
              <a:off x="1433" y="2699"/>
              <a:ext cx="172"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H</a:t>
              </a:r>
              <a:endParaRPr lang="en-US"/>
            </a:p>
          </p:txBody>
        </p:sp>
        <p:sp>
          <p:nvSpPr>
            <p:cNvPr id="17560" name="Line 93"/>
            <p:cNvSpPr>
              <a:spLocks noChangeAspect="1" noChangeShapeType="1"/>
            </p:cNvSpPr>
            <p:nvPr/>
          </p:nvSpPr>
          <p:spPr bwMode="auto">
            <a:xfrm flipH="1">
              <a:off x="1727" y="2798"/>
              <a:ext cx="220"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1" name="Rectangle 94"/>
            <p:cNvSpPr>
              <a:spLocks noChangeAspect="1" noChangeArrowheads="1"/>
            </p:cNvSpPr>
            <p:nvPr/>
          </p:nvSpPr>
          <p:spPr bwMode="auto">
            <a:xfrm>
              <a:off x="4832" y="2705"/>
              <a:ext cx="16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C</a:t>
              </a:r>
              <a:endParaRPr lang="en-US"/>
            </a:p>
          </p:txBody>
        </p:sp>
        <p:sp>
          <p:nvSpPr>
            <p:cNvPr id="17562" name="Rectangle 95"/>
            <p:cNvSpPr>
              <a:spLocks noChangeAspect="1" noChangeArrowheads="1"/>
            </p:cNvSpPr>
            <p:nvPr/>
          </p:nvSpPr>
          <p:spPr bwMode="auto">
            <a:xfrm>
              <a:off x="4966" y="2705"/>
              <a:ext cx="17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O</a:t>
              </a:r>
              <a:endParaRPr lang="en-US"/>
            </a:p>
          </p:txBody>
        </p:sp>
        <p:sp>
          <p:nvSpPr>
            <p:cNvPr id="17563" name="Rectangle 96"/>
            <p:cNvSpPr>
              <a:spLocks noChangeAspect="1" noChangeArrowheads="1"/>
            </p:cNvSpPr>
            <p:nvPr/>
          </p:nvSpPr>
          <p:spPr bwMode="auto">
            <a:xfrm>
              <a:off x="5110" y="2705"/>
              <a:ext cx="17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O</a:t>
              </a:r>
              <a:endParaRPr lang="en-US"/>
            </a:p>
          </p:txBody>
        </p:sp>
        <p:sp>
          <p:nvSpPr>
            <p:cNvPr id="17564" name="Rectangle 97"/>
            <p:cNvSpPr>
              <a:spLocks noChangeAspect="1" noChangeArrowheads="1"/>
            </p:cNvSpPr>
            <p:nvPr/>
          </p:nvSpPr>
          <p:spPr bwMode="auto">
            <a:xfrm>
              <a:off x="2094" y="2587"/>
              <a:ext cx="93" cy="154"/>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565" name="Rectangle 98"/>
            <p:cNvSpPr>
              <a:spLocks noChangeAspect="1" noChangeArrowheads="1"/>
            </p:cNvSpPr>
            <p:nvPr/>
          </p:nvSpPr>
          <p:spPr bwMode="auto">
            <a:xfrm>
              <a:off x="2142" y="2596"/>
              <a:ext cx="10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a:solidFill>
                    <a:srgbClr val="000000"/>
                  </a:solidFill>
                  <a:latin typeface="Times New Roman" panose="02020603050405020304" pitchFamily="18" charset="0"/>
                </a:rPr>
                <a:t>3'</a:t>
              </a:r>
              <a:endParaRPr lang="en-US"/>
            </a:p>
          </p:txBody>
        </p:sp>
        <p:sp>
          <p:nvSpPr>
            <p:cNvPr id="17566" name="Rectangle 99"/>
            <p:cNvSpPr>
              <a:spLocks noChangeAspect="1" noChangeArrowheads="1"/>
            </p:cNvSpPr>
            <p:nvPr/>
          </p:nvSpPr>
          <p:spPr bwMode="auto">
            <a:xfrm>
              <a:off x="2114" y="2863"/>
              <a:ext cx="93" cy="153"/>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567" name="Rectangle 100"/>
            <p:cNvSpPr>
              <a:spLocks noChangeAspect="1" noChangeArrowheads="1"/>
            </p:cNvSpPr>
            <p:nvPr/>
          </p:nvSpPr>
          <p:spPr bwMode="auto">
            <a:xfrm>
              <a:off x="2161" y="2871"/>
              <a:ext cx="10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a:solidFill>
                    <a:srgbClr val="000000"/>
                  </a:solidFill>
                  <a:latin typeface="Times New Roman" panose="02020603050405020304" pitchFamily="18" charset="0"/>
                </a:rPr>
                <a:t>5'</a:t>
              </a:r>
              <a:endParaRPr lang="en-US"/>
            </a:p>
          </p:txBody>
        </p:sp>
        <p:sp>
          <p:nvSpPr>
            <p:cNvPr id="17568" name="Rectangle 101"/>
            <p:cNvSpPr>
              <a:spLocks noChangeAspect="1" noChangeArrowheads="1"/>
            </p:cNvSpPr>
            <p:nvPr/>
          </p:nvSpPr>
          <p:spPr bwMode="auto">
            <a:xfrm>
              <a:off x="3261" y="2568"/>
              <a:ext cx="82" cy="154"/>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569" name="Rectangle 102"/>
            <p:cNvSpPr>
              <a:spLocks noChangeAspect="1" noChangeArrowheads="1"/>
            </p:cNvSpPr>
            <p:nvPr/>
          </p:nvSpPr>
          <p:spPr bwMode="auto">
            <a:xfrm>
              <a:off x="3266" y="2577"/>
              <a:ext cx="7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a:solidFill>
                    <a:srgbClr val="000000"/>
                  </a:solidFill>
                  <a:latin typeface="Times New Roman" panose="02020603050405020304" pitchFamily="18" charset="0"/>
                </a:rPr>
                <a:t>3</a:t>
              </a:r>
              <a:endParaRPr lang="en-US"/>
            </a:p>
          </p:txBody>
        </p:sp>
        <p:sp>
          <p:nvSpPr>
            <p:cNvPr id="17570" name="Rectangle 103"/>
            <p:cNvSpPr>
              <a:spLocks noChangeAspect="1" noChangeArrowheads="1"/>
            </p:cNvSpPr>
            <p:nvPr/>
          </p:nvSpPr>
          <p:spPr bwMode="auto">
            <a:xfrm>
              <a:off x="3293" y="2888"/>
              <a:ext cx="82" cy="153"/>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571" name="Rectangle 104"/>
            <p:cNvSpPr>
              <a:spLocks noChangeAspect="1" noChangeArrowheads="1"/>
            </p:cNvSpPr>
            <p:nvPr/>
          </p:nvSpPr>
          <p:spPr bwMode="auto">
            <a:xfrm>
              <a:off x="3321" y="2895"/>
              <a:ext cx="7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a:solidFill>
                    <a:srgbClr val="000000"/>
                  </a:solidFill>
                  <a:latin typeface="Times New Roman" panose="02020603050405020304" pitchFamily="18" charset="0"/>
                </a:rPr>
                <a:t>5</a:t>
              </a:r>
              <a:endParaRPr lang="en-US"/>
            </a:p>
          </p:txBody>
        </p:sp>
        <p:sp>
          <p:nvSpPr>
            <p:cNvPr id="17572" name="Rectangle 105"/>
            <p:cNvSpPr>
              <a:spLocks noChangeAspect="1" noChangeArrowheads="1"/>
            </p:cNvSpPr>
            <p:nvPr/>
          </p:nvSpPr>
          <p:spPr bwMode="auto">
            <a:xfrm>
              <a:off x="4593" y="2908"/>
              <a:ext cx="105"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solidFill>
                    <a:srgbClr val="000000"/>
                  </a:solidFill>
                  <a:latin typeface="Times New Roman" panose="02020603050405020304" pitchFamily="18" charset="0"/>
                </a:rPr>
                <a:t>+</a:t>
              </a:r>
              <a:endParaRPr lang="en-US"/>
            </a:p>
          </p:txBody>
        </p:sp>
        <p:sp>
          <p:nvSpPr>
            <p:cNvPr id="17573" name="Text Box 106"/>
            <p:cNvSpPr txBox="1">
              <a:spLocks noChangeAspect="1" noChangeArrowheads="1"/>
            </p:cNvSpPr>
            <p:nvPr/>
          </p:nvSpPr>
          <p:spPr bwMode="auto">
            <a:xfrm>
              <a:off x="5169" y="2537"/>
              <a:ext cx="207"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a:t>
              </a:r>
            </a:p>
          </p:txBody>
        </p:sp>
        <p:sp>
          <p:nvSpPr>
            <p:cNvPr id="17574" name="Rectangle 107"/>
            <p:cNvSpPr>
              <a:spLocks noChangeAspect="1" noChangeArrowheads="1"/>
            </p:cNvSpPr>
            <p:nvPr/>
          </p:nvSpPr>
          <p:spPr bwMode="auto">
            <a:xfrm>
              <a:off x="3030" y="3191"/>
              <a:ext cx="87"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400" b="1">
                  <a:solidFill>
                    <a:srgbClr val="000000"/>
                  </a:solidFill>
                  <a:latin typeface="Times New Roman" panose="02020603050405020304" pitchFamily="18" charset="0"/>
                </a:rPr>
                <a:t>I</a:t>
              </a:r>
              <a:endParaRPr lang="en-US"/>
            </a:p>
          </p:txBody>
        </p:sp>
        <p:sp>
          <p:nvSpPr>
            <p:cNvPr id="17575" name="Line 108"/>
            <p:cNvSpPr>
              <a:spLocks noChangeAspect="1" noChangeShapeType="1"/>
            </p:cNvSpPr>
            <p:nvPr/>
          </p:nvSpPr>
          <p:spPr bwMode="auto">
            <a:xfrm flipH="1">
              <a:off x="3083" y="3068"/>
              <a:ext cx="167" cy="16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6" name="Rectangle 109"/>
            <p:cNvSpPr>
              <a:spLocks noChangeAspect="1" noChangeArrowheads="1"/>
            </p:cNvSpPr>
            <p:nvPr/>
          </p:nvSpPr>
          <p:spPr bwMode="auto">
            <a:xfrm>
              <a:off x="3021" y="2208"/>
              <a:ext cx="87"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I</a:t>
              </a:r>
              <a:endParaRPr lang="en-US"/>
            </a:p>
          </p:txBody>
        </p:sp>
        <p:sp>
          <p:nvSpPr>
            <p:cNvPr id="17577" name="Line 110"/>
            <p:cNvSpPr>
              <a:spLocks noChangeAspect="1" noChangeShapeType="1"/>
            </p:cNvSpPr>
            <p:nvPr/>
          </p:nvSpPr>
          <p:spPr bwMode="auto">
            <a:xfrm flipH="1" flipV="1">
              <a:off x="3085" y="2363"/>
              <a:ext cx="167" cy="16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413" name="Group 111"/>
          <p:cNvGrpSpPr>
            <a:grpSpLocks noChangeAspect="1"/>
          </p:cNvGrpSpPr>
          <p:nvPr/>
        </p:nvGrpSpPr>
        <p:grpSpPr bwMode="auto">
          <a:xfrm>
            <a:off x="1847850" y="34925"/>
            <a:ext cx="5430838" cy="1717675"/>
            <a:chOff x="999" y="765"/>
            <a:chExt cx="3943" cy="1248"/>
          </a:xfrm>
        </p:grpSpPr>
        <p:sp>
          <p:nvSpPr>
            <p:cNvPr id="17472" name="Line 112"/>
            <p:cNvSpPr>
              <a:spLocks noChangeAspect="1" noChangeShapeType="1"/>
            </p:cNvSpPr>
            <p:nvPr/>
          </p:nvSpPr>
          <p:spPr bwMode="auto">
            <a:xfrm>
              <a:off x="2684" y="1358"/>
              <a:ext cx="152" cy="27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3" name="Line 113"/>
            <p:cNvSpPr>
              <a:spLocks noChangeAspect="1" noChangeShapeType="1"/>
            </p:cNvSpPr>
            <p:nvPr/>
          </p:nvSpPr>
          <p:spPr bwMode="auto">
            <a:xfrm>
              <a:off x="2750" y="1363"/>
              <a:ext cx="118" cy="20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4" name="Line 114"/>
            <p:cNvSpPr>
              <a:spLocks noChangeAspect="1" noChangeShapeType="1"/>
            </p:cNvSpPr>
            <p:nvPr/>
          </p:nvSpPr>
          <p:spPr bwMode="auto">
            <a:xfrm>
              <a:off x="2836" y="1628"/>
              <a:ext cx="309"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5" name="Line 115"/>
            <p:cNvSpPr>
              <a:spLocks noChangeAspect="1" noChangeShapeType="1"/>
            </p:cNvSpPr>
            <p:nvPr/>
          </p:nvSpPr>
          <p:spPr bwMode="auto">
            <a:xfrm flipV="1">
              <a:off x="3145" y="1361"/>
              <a:ext cx="157" cy="2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6" name="Line 116"/>
            <p:cNvSpPr>
              <a:spLocks noChangeAspect="1" noChangeShapeType="1"/>
            </p:cNvSpPr>
            <p:nvPr/>
          </p:nvSpPr>
          <p:spPr bwMode="auto">
            <a:xfrm flipV="1">
              <a:off x="3117" y="1364"/>
              <a:ext cx="118" cy="20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7" name="Line 117"/>
            <p:cNvSpPr>
              <a:spLocks noChangeAspect="1" noChangeShapeType="1"/>
            </p:cNvSpPr>
            <p:nvPr/>
          </p:nvSpPr>
          <p:spPr bwMode="auto">
            <a:xfrm flipH="1" flipV="1">
              <a:off x="3145" y="1091"/>
              <a:ext cx="157" cy="27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8" name="Line 118"/>
            <p:cNvSpPr>
              <a:spLocks noChangeAspect="1" noChangeShapeType="1"/>
            </p:cNvSpPr>
            <p:nvPr/>
          </p:nvSpPr>
          <p:spPr bwMode="auto">
            <a:xfrm flipH="1">
              <a:off x="2838" y="1091"/>
              <a:ext cx="30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9" name="Line 119"/>
            <p:cNvSpPr>
              <a:spLocks noChangeAspect="1" noChangeShapeType="1"/>
            </p:cNvSpPr>
            <p:nvPr/>
          </p:nvSpPr>
          <p:spPr bwMode="auto">
            <a:xfrm flipH="1">
              <a:off x="2874" y="1146"/>
              <a:ext cx="235"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0" name="Line 120"/>
            <p:cNvSpPr>
              <a:spLocks noChangeAspect="1" noChangeShapeType="1"/>
            </p:cNvSpPr>
            <p:nvPr/>
          </p:nvSpPr>
          <p:spPr bwMode="auto">
            <a:xfrm flipH="1">
              <a:off x="2684" y="1091"/>
              <a:ext cx="154" cy="2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1" name="Line 121"/>
            <p:cNvSpPr>
              <a:spLocks noChangeAspect="1" noChangeShapeType="1"/>
            </p:cNvSpPr>
            <p:nvPr/>
          </p:nvSpPr>
          <p:spPr bwMode="auto">
            <a:xfrm>
              <a:off x="1513" y="1355"/>
              <a:ext cx="153" cy="27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2" name="Line 122"/>
            <p:cNvSpPr>
              <a:spLocks noChangeAspect="1" noChangeShapeType="1"/>
            </p:cNvSpPr>
            <p:nvPr/>
          </p:nvSpPr>
          <p:spPr bwMode="auto">
            <a:xfrm>
              <a:off x="1580" y="1360"/>
              <a:ext cx="118" cy="20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3" name="Line 123"/>
            <p:cNvSpPr>
              <a:spLocks noChangeAspect="1" noChangeShapeType="1"/>
            </p:cNvSpPr>
            <p:nvPr/>
          </p:nvSpPr>
          <p:spPr bwMode="auto">
            <a:xfrm>
              <a:off x="1666" y="1625"/>
              <a:ext cx="309"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4" name="Line 124"/>
            <p:cNvSpPr>
              <a:spLocks noChangeAspect="1" noChangeShapeType="1"/>
            </p:cNvSpPr>
            <p:nvPr/>
          </p:nvSpPr>
          <p:spPr bwMode="auto">
            <a:xfrm flipV="1">
              <a:off x="1975" y="1358"/>
              <a:ext cx="156" cy="2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5" name="Line 125"/>
            <p:cNvSpPr>
              <a:spLocks noChangeAspect="1" noChangeShapeType="1"/>
            </p:cNvSpPr>
            <p:nvPr/>
          </p:nvSpPr>
          <p:spPr bwMode="auto">
            <a:xfrm flipV="1">
              <a:off x="1947" y="1361"/>
              <a:ext cx="118" cy="20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6" name="Line 126"/>
            <p:cNvSpPr>
              <a:spLocks noChangeAspect="1" noChangeShapeType="1"/>
            </p:cNvSpPr>
            <p:nvPr/>
          </p:nvSpPr>
          <p:spPr bwMode="auto">
            <a:xfrm flipH="1" flipV="1">
              <a:off x="1975" y="1088"/>
              <a:ext cx="156" cy="27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7" name="Line 127"/>
            <p:cNvSpPr>
              <a:spLocks noChangeAspect="1" noChangeShapeType="1"/>
            </p:cNvSpPr>
            <p:nvPr/>
          </p:nvSpPr>
          <p:spPr bwMode="auto">
            <a:xfrm flipH="1">
              <a:off x="1668" y="1088"/>
              <a:ext cx="30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8" name="Line 128"/>
            <p:cNvSpPr>
              <a:spLocks noChangeAspect="1" noChangeShapeType="1"/>
            </p:cNvSpPr>
            <p:nvPr/>
          </p:nvSpPr>
          <p:spPr bwMode="auto">
            <a:xfrm flipH="1">
              <a:off x="1704" y="1143"/>
              <a:ext cx="235"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9" name="Line 129"/>
            <p:cNvSpPr>
              <a:spLocks noChangeAspect="1" noChangeShapeType="1"/>
            </p:cNvSpPr>
            <p:nvPr/>
          </p:nvSpPr>
          <p:spPr bwMode="auto">
            <a:xfrm flipH="1">
              <a:off x="1513" y="1088"/>
              <a:ext cx="155" cy="2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0" name="Rectangle 130"/>
            <p:cNvSpPr>
              <a:spLocks noChangeAspect="1" noChangeArrowheads="1"/>
            </p:cNvSpPr>
            <p:nvPr/>
          </p:nvSpPr>
          <p:spPr bwMode="auto">
            <a:xfrm>
              <a:off x="2314" y="1259"/>
              <a:ext cx="1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O</a:t>
              </a:r>
              <a:endParaRPr lang="en-US"/>
            </a:p>
          </p:txBody>
        </p:sp>
        <p:sp>
          <p:nvSpPr>
            <p:cNvPr id="17491" name="Line 131"/>
            <p:cNvSpPr>
              <a:spLocks noChangeAspect="1" noChangeShapeType="1"/>
            </p:cNvSpPr>
            <p:nvPr/>
          </p:nvSpPr>
          <p:spPr bwMode="auto">
            <a:xfrm>
              <a:off x="2131" y="1358"/>
              <a:ext cx="2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2" name="Line 132"/>
            <p:cNvSpPr>
              <a:spLocks noChangeAspect="1" noChangeShapeType="1"/>
            </p:cNvSpPr>
            <p:nvPr/>
          </p:nvSpPr>
          <p:spPr bwMode="auto">
            <a:xfrm>
              <a:off x="2463" y="1358"/>
              <a:ext cx="22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3" name="Rectangle 133"/>
            <p:cNvSpPr>
              <a:spLocks noChangeAspect="1" noChangeArrowheads="1"/>
            </p:cNvSpPr>
            <p:nvPr/>
          </p:nvSpPr>
          <p:spPr bwMode="auto">
            <a:xfrm>
              <a:off x="3483" y="1262"/>
              <a:ext cx="16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C</a:t>
              </a:r>
              <a:endParaRPr lang="en-US"/>
            </a:p>
          </p:txBody>
        </p:sp>
        <p:sp>
          <p:nvSpPr>
            <p:cNvPr id="17494" name="Rectangle 134"/>
            <p:cNvSpPr>
              <a:spLocks noChangeAspect="1" noChangeArrowheads="1"/>
            </p:cNvSpPr>
            <p:nvPr/>
          </p:nvSpPr>
          <p:spPr bwMode="auto">
            <a:xfrm>
              <a:off x="3605" y="1260"/>
              <a:ext cx="1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H</a:t>
              </a:r>
              <a:endParaRPr lang="en-US"/>
            </a:p>
          </p:txBody>
        </p:sp>
        <p:sp>
          <p:nvSpPr>
            <p:cNvPr id="17495" name="Rectangle 135"/>
            <p:cNvSpPr>
              <a:spLocks noChangeAspect="1" noChangeArrowheads="1"/>
            </p:cNvSpPr>
            <p:nvPr/>
          </p:nvSpPr>
          <p:spPr bwMode="auto">
            <a:xfrm>
              <a:off x="3788" y="1379"/>
              <a:ext cx="74"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b="1">
                  <a:solidFill>
                    <a:srgbClr val="000000"/>
                  </a:solidFill>
                  <a:latin typeface="Times New Roman" panose="02020603050405020304" pitchFamily="18" charset="0"/>
                </a:rPr>
                <a:t>2</a:t>
              </a:r>
              <a:endParaRPr lang="en-US"/>
            </a:p>
          </p:txBody>
        </p:sp>
        <p:sp>
          <p:nvSpPr>
            <p:cNvPr id="17496" name="Line 136"/>
            <p:cNvSpPr>
              <a:spLocks noChangeAspect="1" noChangeShapeType="1"/>
            </p:cNvSpPr>
            <p:nvPr/>
          </p:nvSpPr>
          <p:spPr bwMode="auto">
            <a:xfrm>
              <a:off x="3302" y="1361"/>
              <a:ext cx="22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7" name="Rectangle 137"/>
            <p:cNvSpPr>
              <a:spLocks noChangeAspect="1" noChangeArrowheads="1"/>
            </p:cNvSpPr>
            <p:nvPr/>
          </p:nvSpPr>
          <p:spPr bwMode="auto">
            <a:xfrm>
              <a:off x="3936" y="1262"/>
              <a:ext cx="3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solidFill>
                    <a:srgbClr val="000000"/>
                  </a:solidFill>
                  <a:latin typeface="Times New Roman" panose="02020603050405020304" pitchFamily="18" charset="0"/>
                </a:rPr>
                <a:t>CH</a:t>
              </a:r>
              <a:endParaRPr lang="en-US"/>
            </a:p>
          </p:txBody>
        </p:sp>
        <p:sp>
          <p:nvSpPr>
            <p:cNvPr id="17498" name="Line 138"/>
            <p:cNvSpPr>
              <a:spLocks noChangeAspect="1" noChangeShapeType="1"/>
            </p:cNvSpPr>
            <p:nvPr/>
          </p:nvSpPr>
          <p:spPr bwMode="auto">
            <a:xfrm>
              <a:off x="3879" y="1373"/>
              <a:ext cx="14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9" name="Line 139"/>
            <p:cNvSpPr>
              <a:spLocks noChangeAspect="1" noChangeShapeType="1"/>
            </p:cNvSpPr>
            <p:nvPr/>
          </p:nvSpPr>
          <p:spPr bwMode="auto">
            <a:xfrm>
              <a:off x="4323" y="1361"/>
              <a:ext cx="14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0" name="Rectangle 140"/>
            <p:cNvSpPr>
              <a:spLocks noChangeAspect="1" noChangeArrowheads="1"/>
            </p:cNvSpPr>
            <p:nvPr/>
          </p:nvSpPr>
          <p:spPr bwMode="auto">
            <a:xfrm>
              <a:off x="3977" y="1575"/>
              <a:ext cx="16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N</a:t>
              </a:r>
              <a:endParaRPr lang="en-US"/>
            </a:p>
          </p:txBody>
        </p:sp>
        <p:sp>
          <p:nvSpPr>
            <p:cNvPr id="17501" name="Rectangle 141"/>
            <p:cNvSpPr>
              <a:spLocks noChangeAspect="1" noChangeArrowheads="1"/>
            </p:cNvSpPr>
            <p:nvPr/>
          </p:nvSpPr>
          <p:spPr bwMode="auto">
            <a:xfrm>
              <a:off x="4111" y="1575"/>
              <a:ext cx="1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H</a:t>
              </a:r>
              <a:endParaRPr lang="en-US"/>
            </a:p>
          </p:txBody>
        </p:sp>
        <p:sp>
          <p:nvSpPr>
            <p:cNvPr id="17502" name="Rectangle 142"/>
            <p:cNvSpPr>
              <a:spLocks noChangeAspect="1" noChangeArrowheads="1"/>
            </p:cNvSpPr>
            <p:nvPr/>
          </p:nvSpPr>
          <p:spPr bwMode="auto">
            <a:xfrm>
              <a:off x="4294" y="1704"/>
              <a:ext cx="7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b="1">
                  <a:solidFill>
                    <a:srgbClr val="000000"/>
                  </a:solidFill>
                  <a:latin typeface="Times New Roman" panose="02020603050405020304" pitchFamily="18" charset="0"/>
                </a:rPr>
                <a:t>3</a:t>
              </a:r>
              <a:endParaRPr lang="en-US"/>
            </a:p>
          </p:txBody>
        </p:sp>
        <p:sp>
          <p:nvSpPr>
            <p:cNvPr id="17503" name="Line 143"/>
            <p:cNvSpPr>
              <a:spLocks noChangeAspect="1" noChangeShapeType="1"/>
            </p:cNvSpPr>
            <p:nvPr/>
          </p:nvSpPr>
          <p:spPr bwMode="auto">
            <a:xfrm>
              <a:off x="4079" y="1453"/>
              <a:ext cx="1" cy="12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4" name="Rectangle 144"/>
            <p:cNvSpPr>
              <a:spLocks noChangeAspect="1" noChangeArrowheads="1"/>
            </p:cNvSpPr>
            <p:nvPr/>
          </p:nvSpPr>
          <p:spPr bwMode="auto">
            <a:xfrm>
              <a:off x="1436" y="1748"/>
              <a:ext cx="8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I</a:t>
              </a:r>
              <a:endParaRPr lang="en-US"/>
            </a:p>
          </p:txBody>
        </p:sp>
        <p:sp>
          <p:nvSpPr>
            <p:cNvPr id="17505" name="Line 145"/>
            <p:cNvSpPr>
              <a:spLocks noChangeAspect="1" noChangeShapeType="1"/>
            </p:cNvSpPr>
            <p:nvPr/>
          </p:nvSpPr>
          <p:spPr bwMode="auto">
            <a:xfrm flipH="1">
              <a:off x="1499" y="1625"/>
              <a:ext cx="167" cy="16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6" name="Rectangle 146"/>
            <p:cNvSpPr>
              <a:spLocks noChangeAspect="1" noChangeArrowheads="1"/>
            </p:cNvSpPr>
            <p:nvPr/>
          </p:nvSpPr>
          <p:spPr bwMode="auto">
            <a:xfrm>
              <a:off x="1437" y="765"/>
              <a:ext cx="8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I</a:t>
              </a:r>
              <a:endParaRPr lang="en-US"/>
            </a:p>
          </p:txBody>
        </p:sp>
        <p:sp>
          <p:nvSpPr>
            <p:cNvPr id="17507" name="Line 147"/>
            <p:cNvSpPr>
              <a:spLocks noChangeAspect="1" noChangeShapeType="1"/>
            </p:cNvSpPr>
            <p:nvPr/>
          </p:nvSpPr>
          <p:spPr bwMode="auto">
            <a:xfrm flipH="1" flipV="1">
              <a:off x="1501" y="920"/>
              <a:ext cx="167" cy="16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8" name="Rectangle 148"/>
            <p:cNvSpPr>
              <a:spLocks noChangeAspect="1" noChangeArrowheads="1"/>
            </p:cNvSpPr>
            <p:nvPr/>
          </p:nvSpPr>
          <p:spPr bwMode="auto">
            <a:xfrm>
              <a:off x="1144" y="1256"/>
              <a:ext cx="1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O</a:t>
              </a:r>
              <a:endParaRPr lang="en-US"/>
            </a:p>
          </p:txBody>
        </p:sp>
        <p:sp>
          <p:nvSpPr>
            <p:cNvPr id="17509" name="Rectangle 149"/>
            <p:cNvSpPr>
              <a:spLocks noChangeAspect="1" noChangeArrowheads="1"/>
            </p:cNvSpPr>
            <p:nvPr/>
          </p:nvSpPr>
          <p:spPr bwMode="auto">
            <a:xfrm>
              <a:off x="999" y="1256"/>
              <a:ext cx="1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H</a:t>
              </a:r>
              <a:endParaRPr lang="en-US"/>
            </a:p>
          </p:txBody>
        </p:sp>
        <p:sp>
          <p:nvSpPr>
            <p:cNvPr id="17510" name="Line 150"/>
            <p:cNvSpPr>
              <a:spLocks noChangeAspect="1" noChangeShapeType="1"/>
            </p:cNvSpPr>
            <p:nvPr/>
          </p:nvSpPr>
          <p:spPr bwMode="auto">
            <a:xfrm flipH="1">
              <a:off x="1293" y="1355"/>
              <a:ext cx="220"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1" name="Rectangle 151"/>
            <p:cNvSpPr>
              <a:spLocks noChangeAspect="1" noChangeArrowheads="1"/>
            </p:cNvSpPr>
            <p:nvPr/>
          </p:nvSpPr>
          <p:spPr bwMode="auto">
            <a:xfrm>
              <a:off x="4398" y="1262"/>
              <a:ext cx="16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C</a:t>
              </a:r>
              <a:endParaRPr lang="en-US"/>
            </a:p>
          </p:txBody>
        </p:sp>
        <p:sp>
          <p:nvSpPr>
            <p:cNvPr id="17512" name="Rectangle 152"/>
            <p:cNvSpPr>
              <a:spLocks noChangeAspect="1" noChangeArrowheads="1"/>
            </p:cNvSpPr>
            <p:nvPr/>
          </p:nvSpPr>
          <p:spPr bwMode="auto">
            <a:xfrm>
              <a:off x="4532" y="1262"/>
              <a:ext cx="17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O</a:t>
              </a:r>
              <a:endParaRPr lang="en-US"/>
            </a:p>
          </p:txBody>
        </p:sp>
        <p:sp>
          <p:nvSpPr>
            <p:cNvPr id="17513" name="Rectangle 153"/>
            <p:cNvSpPr>
              <a:spLocks noChangeAspect="1" noChangeArrowheads="1"/>
            </p:cNvSpPr>
            <p:nvPr/>
          </p:nvSpPr>
          <p:spPr bwMode="auto">
            <a:xfrm>
              <a:off x="4676" y="1262"/>
              <a:ext cx="17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O</a:t>
              </a:r>
              <a:endParaRPr lang="en-US"/>
            </a:p>
          </p:txBody>
        </p:sp>
        <p:sp>
          <p:nvSpPr>
            <p:cNvPr id="17514" name="Rectangle 154"/>
            <p:cNvSpPr>
              <a:spLocks noChangeAspect="1" noChangeArrowheads="1"/>
            </p:cNvSpPr>
            <p:nvPr/>
          </p:nvSpPr>
          <p:spPr bwMode="auto">
            <a:xfrm>
              <a:off x="1660" y="1144"/>
              <a:ext cx="93" cy="154"/>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515" name="Rectangle 155"/>
            <p:cNvSpPr>
              <a:spLocks noChangeAspect="1" noChangeArrowheads="1"/>
            </p:cNvSpPr>
            <p:nvPr/>
          </p:nvSpPr>
          <p:spPr bwMode="auto">
            <a:xfrm>
              <a:off x="1708" y="1152"/>
              <a:ext cx="10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a:solidFill>
                    <a:srgbClr val="000000"/>
                  </a:solidFill>
                  <a:latin typeface="Times New Roman" panose="02020603050405020304" pitchFamily="18" charset="0"/>
                </a:rPr>
                <a:t>3'</a:t>
              </a:r>
              <a:endParaRPr lang="en-US"/>
            </a:p>
          </p:txBody>
        </p:sp>
        <p:sp>
          <p:nvSpPr>
            <p:cNvPr id="17516" name="Rectangle 156"/>
            <p:cNvSpPr>
              <a:spLocks noChangeAspect="1" noChangeArrowheads="1"/>
            </p:cNvSpPr>
            <p:nvPr/>
          </p:nvSpPr>
          <p:spPr bwMode="auto">
            <a:xfrm>
              <a:off x="1680" y="1420"/>
              <a:ext cx="93" cy="153"/>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517" name="Rectangle 157"/>
            <p:cNvSpPr>
              <a:spLocks noChangeAspect="1" noChangeArrowheads="1"/>
            </p:cNvSpPr>
            <p:nvPr/>
          </p:nvSpPr>
          <p:spPr bwMode="auto">
            <a:xfrm>
              <a:off x="1727" y="1428"/>
              <a:ext cx="10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a:solidFill>
                    <a:srgbClr val="000000"/>
                  </a:solidFill>
                  <a:latin typeface="Times New Roman" panose="02020603050405020304" pitchFamily="18" charset="0"/>
                </a:rPr>
                <a:t>5'</a:t>
              </a:r>
              <a:endParaRPr lang="en-US"/>
            </a:p>
          </p:txBody>
        </p:sp>
        <p:sp>
          <p:nvSpPr>
            <p:cNvPr id="17518" name="Rectangle 158"/>
            <p:cNvSpPr>
              <a:spLocks noChangeAspect="1" noChangeArrowheads="1"/>
            </p:cNvSpPr>
            <p:nvPr/>
          </p:nvSpPr>
          <p:spPr bwMode="auto">
            <a:xfrm>
              <a:off x="2827" y="1125"/>
              <a:ext cx="82" cy="154"/>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519" name="Rectangle 159"/>
            <p:cNvSpPr>
              <a:spLocks noChangeAspect="1" noChangeArrowheads="1"/>
            </p:cNvSpPr>
            <p:nvPr/>
          </p:nvSpPr>
          <p:spPr bwMode="auto">
            <a:xfrm>
              <a:off x="2832" y="1134"/>
              <a:ext cx="7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a:solidFill>
                    <a:srgbClr val="000000"/>
                  </a:solidFill>
                  <a:latin typeface="Times New Roman" panose="02020603050405020304" pitchFamily="18" charset="0"/>
                </a:rPr>
                <a:t>3</a:t>
              </a:r>
              <a:endParaRPr lang="en-US"/>
            </a:p>
          </p:txBody>
        </p:sp>
        <p:sp>
          <p:nvSpPr>
            <p:cNvPr id="17520" name="Rectangle 160"/>
            <p:cNvSpPr>
              <a:spLocks noChangeAspect="1" noChangeArrowheads="1"/>
            </p:cNvSpPr>
            <p:nvPr/>
          </p:nvSpPr>
          <p:spPr bwMode="auto">
            <a:xfrm>
              <a:off x="2859" y="1445"/>
              <a:ext cx="82" cy="153"/>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521" name="Rectangle 161"/>
            <p:cNvSpPr>
              <a:spLocks noChangeAspect="1" noChangeArrowheads="1"/>
            </p:cNvSpPr>
            <p:nvPr/>
          </p:nvSpPr>
          <p:spPr bwMode="auto">
            <a:xfrm>
              <a:off x="2887" y="1453"/>
              <a:ext cx="7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a:solidFill>
                    <a:srgbClr val="000000"/>
                  </a:solidFill>
                  <a:latin typeface="Times New Roman" panose="02020603050405020304" pitchFamily="18" charset="0"/>
                </a:rPr>
                <a:t>5</a:t>
              </a:r>
              <a:endParaRPr lang="en-US"/>
            </a:p>
          </p:txBody>
        </p:sp>
        <p:sp>
          <p:nvSpPr>
            <p:cNvPr id="17522" name="Rectangle 162"/>
            <p:cNvSpPr>
              <a:spLocks noChangeAspect="1" noChangeArrowheads="1"/>
            </p:cNvSpPr>
            <p:nvPr/>
          </p:nvSpPr>
          <p:spPr bwMode="auto">
            <a:xfrm>
              <a:off x="4159" y="1465"/>
              <a:ext cx="105"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solidFill>
                    <a:srgbClr val="000000"/>
                  </a:solidFill>
                  <a:latin typeface="Times New Roman" panose="02020603050405020304" pitchFamily="18" charset="0"/>
                </a:rPr>
                <a:t>+</a:t>
              </a:r>
              <a:endParaRPr lang="en-US"/>
            </a:p>
          </p:txBody>
        </p:sp>
        <p:sp>
          <p:nvSpPr>
            <p:cNvPr id="17523" name="Text Box 163"/>
            <p:cNvSpPr txBox="1">
              <a:spLocks noChangeAspect="1" noChangeArrowheads="1"/>
            </p:cNvSpPr>
            <p:nvPr/>
          </p:nvSpPr>
          <p:spPr bwMode="auto">
            <a:xfrm>
              <a:off x="4735" y="1094"/>
              <a:ext cx="207"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a:t>
              </a:r>
            </a:p>
          </p:txBody>
        </p:sp>
      </p:grpSp>
      <p:grpSp>
        <p:nvGrpSpPr>
          <p:cNvPr id="17414" name="Group 164"/>
          <p:cNvGrpSpPr>
            <a:grpSpLocks noChangeAspect="1"/>
          </p:cNvGrpSpPr>
          <p:nvPr/>
        </p:nvGrpSpPr>
        <p:grpSpPr bwMode="auto">
          <a:xfrm>
            <a:off x="1847850" y="5064125"/>
            <a:ext cx="5430838" cy="1717675"/>
            <a:chOff x="889" y="3108"/>
            <a:chExt cx="3943" cy="1248"/>
          </a:xfrm>
        </p:grpSpPr>
        <p:grpSp>
          <p:nvGrpSpPr>
            <p:cNvPr id="17415" name="Group 165"/>
            <p:cNvGrpSpPr>
              <a:grpSpLocks noChangeAspect="1"/>
            </p:cNvGrpSpPr>
            <p:nvPr/>
          </p:nvGrpSpPr>
          <p:grpSpPr bwMode="auto">
            <a:xfrm>
              <a:off x="889" y="3108"/>
              <a:ext cx="3943" cy="1248"/>
              <a:chOff x="1001" y="2292"/>
              <a:chExt cx="3943" cy="1248"/>
            </a:xfrm>
          </p:grpSpPr>
          <p:sp>
            <p:nvSpPr>
              <p:cNvPr id="17418" name="Line 166"/>
              <p:cNvSpPr>
                <a:spLocks noChangeAspect="1" noChangeShapeType="1"/>
              </p:cNvSpPr>
              <p:nvPr/>
            </p:nvSpPr>
            <p:spPr bwMode="auto">
              <a:xfrm>
                <a:off x="2686" y="2885"/>
                <a:ext cx="152" cy="27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9" name="Line 167"/>
              <p:cNvSpPr>
                <a:spLocks noChangeAspect="1" noChangeShapeType="1"/>
              </p:cNvSpPr>
              <p:nvPr/>
            </p:nvSpPr>
            <p:spPr bwMode="auto">
              <a:xfrm>
                <a:off x="2752" y="2890"/>
                <a:ext cx="118" cy="20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0" name="Line 168"/>
              <p:cNvSpPr>
                <a:spLocks noChangeAspect="1" noChangeShapeType="1"/>
              </p:cNvSpPr>
              <p:nvPr/>
            </p:nvSpPr>
            <p:spPr bwMode="auto">
              <a:xfrm>
                <a:off x="2838" y="3155"/>
                <a:ext cx="309"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1" name="Line 169"/>
              <p:cNvSpPr>
                <a:spLocks noChangeAspect="1" noChangeShapeType="1"/>
              </p:cNvSpPr>
              <p:nvPr/>
            </p:nvSpPr>
            <p:spPr bwMode="auto">
              <a:xfrm flipV="1">
                <a:off x="3147" y="2888"/>
                <a:ext cx="157" cy="2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2" name="Line 170"/>
              <p:cNvSpPr>
                <a:spLocks noChangeAspect="1" noChangeShapeType="1"/>
              </p:cNvSpPr>
              <p:nvPr/>
            </p:nvSpPr>
            <p:spPr bwMode="auto">
              <a:xfrm flipV="1">
                <a:off x="3119" y="2891"/>
                <a:ext cx="118" cy="20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3" name="Line 171"/>
              <p:cNvSpPr>
                <a:spLocks noChangeAspect="1" noChangeShapeType="1"/>
              </p:cNvSpPr>
              <p:nvPr/>
            </p:nvSpPr>
            <p:spPr bwMode="auto">
              <a:xfrm flipH="1" flipV="1">
                <a:off x="3147" y="2618"/>
                <a:ext cx="157" cy="27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4" name="Line 172"/>
              <p:cNvSpPr>
                <a:spLocks noChangeAspect="1" noChangeShapeType="1"/>
              </p:cNvSpPr>
              <p:nvPr/>
            </p:nvSpPr>
            <p:spPr bwMode="auto">
              <a:xfrm flipH="1">
                <a:off x="2840" y="2618"/>
                <a:ext cx="30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5" name="Line 173"/>
              <p:cNvSpPr>
                <a:spLocks noChangeAspect="1" noChangeShapeType="1"/>
              </p:cNvSpPr>
              <p:nvPr/>
            </p:nvSpPr>
            <p:spPr bwMode="auto">
              <a:xfrm flipH="1">
                <a:off x="2876" y="2673"/>
                <a:ext cx="235"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6" name="Line 174"/>
              <p:cNvSpPr>
                <a:spLocks noChangeAspect="1" noChangeShapeType="1"/>
              </p:cNvSpPr>
              <p:nvPr/>
            </p:nvSpPr>
            <p:spPr bwMode="auto">
              <a:xfrm flipH="1">
                <a:off x="2686" y="2618"/>
                <a:ext cx="154" cy="2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7" name="Line 175"/>
              <p:cNvSpPr>
                <a:spLocks noChangeAspect="1" noChangeShapeType="1"/>
              </p:cNvSpPr>
              <p:nvPr/>
            </p:nvSpPr>
            <p:spPr bwMode="auto">
              <a:xfrm>
                <a:off x="1515" y="2882"/>
                <a:ext cx="153" cy="27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8" name="Line 176"/>
              <p:cNvSpPr>
                <a:spLocks noChangeAspect="1" noChangeShapeType="1"/>
              </p:cNvSpPr>
              <p:nvPr/>
            </p:nvSpPr>
            <p:spPr bwMode="auto">
              <a:xfrm>
                <a:off x="1582" y="2887"/>
                <a:ext cx="118" cy="20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9" name="Line 177"/>
              <p:cNvSpPr>
                <a:spLocks noChangeAspect="1" noChangeShapeType="1"/>
              </p:cNvSpPr>
              <p:nvPr/>
            </p:nvSpPr>
            <p:spPr bwMode="auto">
              <a:xfrm>
                <a:off x="1668" y="3152"/>
                <a:ext cx="309"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0" name="Line 178"/>
              <p:cNvSpPr>
                <a:spLocks noChangeAspect="1" noChangeShapeType="1"/>
              </p:cNvSpPr>
              <p:nvPr/>
            </p:nvSpPr>
            <p:spPr bwMode="auto">
              <a:xfrm flipV="1">
                <a:off x="1977" y="2885"/>
                <a:ext cx="156" cy="2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Line 179"/>
              <p:cNvSpPr>
                <a:spLocks noChangeAspect="1" noChangeShapeType="1"/>
              </p:cNvSpPr>
              <p:nvPr/>
            </p:nvSpPr>
            <p:spPr bwMode="auto">
              <a:xfrm flipV="1">
                <a:off x="1949" y="2888"/>
                <a:ext cx="118" cy="20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2" name="Line 180"/>
              <p:cNvSpPr>
                <a:spLocks noChangeAspect="1" noChangeShapeType="1"/>
              </p:cNvSpPr>
              <p:nvPr/>
            </p:nvSpPr>
            <p:spPr bwMode="auto">
              <a:xfrm flipH="1" flipV="1">
                <a:off x="1977" y="2615"/>
                <a:ext cx="156" cy="27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3" name="Line 181"/>
              <p:cNvSpPr>
                <a:spLocks noChangeAspect="1" noChangeShapeType="1"/>
              </p:cNvSpPr>
              <p:nvPr/>
            </p:nvSpPr>
            <p:spPr bwMode="auto">
              <a:xfrm flipH="1">
                <a:off x="1670" y="2615"/>
                <a:ext cx="30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4" name="Line 182"/>
              <p:cNvSpPr>
                <a:spLocks noChangeAspect="1" noChangeShapeType="1"/>
              </p:cNvSpPr>
              <p:nvPr/>
            </p:nvSpPr>
            <p:spPr bwMode="auto">
              <a:xfrm flipH="1">
                <a:off x="1706" y="2670"/>
                <a:ext cx="235"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5" name="Line 183"/>
              <p:cNvSpPr>
                <a:spLocks noChangeAspect="1" noChangeShapeType="1"/>
              </p:cNvSpPr>
              <p:nvPr/>
            </p:nvSpPr>
            <p:spPr bwMode="auto">
              <a:xfrm flipH="1">
                <a:off x="1515" y="2615"/>
                <a:ext cx="155" cy="2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6" name="Rectangle 184"/>
              <p:cNvSpPr>
                <a:spLocks noChangeAspect="1" noChangeArrowheads="1"/>
              </p:cNvSpPr>
              <p:nvPr/>
            </p:nvSpPr>
            <p:spPr bwMode="auto">
              <a:xfrm>
                <a:off x="2316" y="2786"/>
                <a:ext cx="1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O</a:t>
                </a:r>
                <a:endParaRPr lang="en-US"/>
              </a:p>
            </p:txBody>
          </p:sp>
          <p:sp>
            <p:nvSpPr>
              <p:cNvPr id="17437" name="Line 185"/>
              <p:cNvSpPr>
                <a:spLocks noChangeAspect="1" noChangeShapeType="1"/>
              </p:cNvSpPr>
              <p:nvPr/>
            </p:nvSpPr>
            <p:spPr bwMode="auto">
              <a:xfrm>
                <a:off x="2133" y="2885"/>
                <a:ext cx="21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8" name="Line 186"/>
              <p:cNvSpPr>
                <a:spLocks noChangeAspect="1" noChangeShapeType="1"/>
              </p:cNvSpPr>
              <p:nvPr/>
            </p:nvSpPr>
            <p:spPr bwMode="auto">
              <a:xfrm>
                <a:off x="2465" y="2885"/>
                <a:ext cx="22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9" name="Rectangle 187"/>
              <p:cNvSpPr>
                <a:spLocks noChangeAspect="1" noChangeArrowheads="1"/>
              </p:cNvSpPr>
              <p:nvPr/>
            </p:nvSpPr>
            <p:spPr bwMode="auto">
              <a:xfrm>
                <a:off x="3485" y="2789"/>
                <a:ext cx="16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C</a:t>
                </a:r>
                <a:endParaRPr lang="en-US"/>
              </a:p>
            </p:txBody>
          </p:sp>
          <p:sp>
            <p:nvSpPr>
              <p:cNvPr id="17440" name="Rectangle 188"/>
              <p:cNvSpPr>
                <a:spLocks noChangeAspect="1" noChangeArrowheads="1"/>
              </p:cNvSpPr>
              <p:nvPr/>
            </p:nvSpPr>
            <p:spPr bwMode="auto">
              <a:xfrm>
                <a:off x="3607" y="2787"/>
                <a:ext cx="1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H</a:t>
                </a:r>
                <a:endParaRPr lang="en-US"/>
              </a:p>
            </p:txBody>
          </p:sp>
          <p:sp>
            <p:nvSpPr>
              <p:cNvPr id="17441" name="Rectangle 189"/>
              <p:cNvSpPr>
                <a:spLocks noChangeAspect="1" noChangeArrowheads="1"/>
              </p:cNvSpPr>
              <p:nvPr/>
            </p:nvSpPr>
            <p:spPr bwMode="auto">
              <a:xfrm>
                <a:off x="3790" y="2906"/>
                <a:ext cx="74"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b="1">
                    <a:solidFill>
                      <a:srgbClr val="000000"/>
                    </a:solidFill>
                    <a:latin typeface="Times New Roman" panose="02020603050405020304" pitchFamily="18" charset="0"/>
                  </a:rPr>
                  <a:t>2</a:t>
                </a:r>
                <a:endParaRPr lang="en-US"/>
              </a:p>
            </p:txBody>
          </p:sp>
          <p:sp>
            <p:nvSpPr>
              <p:cNvPr id="17442" name="Line 190"/>
              <p:cNvSpPr>
                <a:spLocks noChangeAspect="1" noChangeShapeType="1"/>
              </p:cNvSpPr>
              <p:nvPr/>
            </p:nvSpPr>
            <p:spPr bwMode="auto">
              <a:xfrm>
                <a:off x="3304" y="2888"/>
                <a:ext cx="22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3" name="Rectangle 191"/>
              <p:cNvSpPr>
                <a:spLocks noChangeAspect="1" noChangeArrowheads="1"/>
              </p:cNvSpPr>
              <p:nvPr/>
            </p:nvSpPr>
            <p:spPr bwMode="auto">
              <a:xfrm>
                <a:off x="3938" y="2789"/>
                <a:ext cx="3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400" b="1">
                    <a:solidFill>
                      <a:srgbClr val="000000"/>
                    </a:solidFill>
                    <a:latin typeface="Times New Roman" panose="02020603050405020304" pitchFamily="18" charset="0"/>
                  </a:rPr>
                  <a:t>CH</a:t>
                </a:r>
                <a:endParaRPr lang="en-US"/>
              </a:p>
            </p:txBody>
          </p:sp>
          <p:sp>
            <p:nvSpPr>
              <p:cNvPr id="17444" name="Line 192"/>
              <p:cNvSpPr>
                <a:spLocks noChangeAspect="1" noChangeShapeType="1"/>
              </p:cNvSpPr>
              <p:nvPr/>
            </p:nvSpPr>
            <p:spPr bwMode="auto">
              <a:xfrm>
                <a:off x="3881" y="2900"/>
                <a:ext cx="14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5" name="Line 193"/>
              <p:cNvSpPr>
                <a:spLocks noChangeAspect="1" noChangeShapeType="1"/>
              </p:cNvSpPr>
              <p:nvPr/>
            </p:nvSpPr>
            <p:spPr bwMode="auto">
              <a:xfrm>
                <a:off x="4325" y="2888"/>
                <a:ext cx="14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6" name="Rectangle 194"/>
              <p:cNvSpPr>
                <a:spLocks noChangeAspect="1" noChangeArrowheads="1"/>
              </p:cNvSpPr>
              <p:nvPr/>
            </p:nvSpPr>
            <p:spPr bwMode="auto">
              <a:xfrm>
                <a:off x="3979" y="3102"/>
                <a:ext cx="16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N</a:t>
                </a:r>
                <a:endParaRPr lang="en-US"/>
              </a:p>
            </p:txBody>
          </p:sp>
          <p:sp>
            <p:nvSpPr>
              <p:cNvPr id="17447" name="Rectangle 195"/>
              <p:cNvSpPr>
                <a:spLocks noChangeAspect="1" noChangeArrowheads="1"/>
              </p:cNvSpPr>
              <p:nvPr/>
            </p:nvSpPr>
            <p:spPr bwMode="auto">
              <a:xfrm>
                <a:off x="4113" y="3102"/>
                <a:ext cx="172"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H</a:t>
                </a:r>
                <a:endParaRPr lang="en-US"/>
              </a:p>
            </p:txBody>
          </p:sp>
          <p:sp>
            <p:nvSpPr>
              <p:cNvPr id="17448" name="Rectangle 196"/>
              <p:cNvSpPr>
                <a:spLocks noChangeAspect="1" noChangeArrowheads="1"/>
              </p:cNvSpPr>
              <p:nvPr/>
            </p:nvSpPr>
            <p:spPr bwMode="auto">
              <a:xfrm>
                <a:off x="4296" y="3231"/>
                <a:ext cx="7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b="1">
                    <a:solidFill>
                      <a:srgbClr val="000000"/>
                    </a:solidFill>
                    <a:latin typeface="Times New Roman" panose="02020603050405020304" pitchFamily="18" charset="0"/>
                  </a:rPr>
                  <a:t>3</a:t>
                </a:r>
                <a:endParaRPr lang="en-US"/>
              </a:p>
            </p:txBody>
          </p:sp>
          <p:sp>
            <p:nvSpPr>
              <p:cNvPr id="17449" name="Line 197"/>
              <p:cNvSpPr>
                <a:spLocks noChangeAspect="1" noChangeShapeType="1"/>
              </p:cNvSpPr>
              <p:nvPr/>
            </p:nvSpPr>
            <p:spPr bwMode="auto">
              <a:xfrm>
                <a:off x="4081" y="2980"/>
                <a:ext cx="1" cy="12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0" name="Rectangle 198"/>
              <p:cNvSpPr>
                <a:spLocks noChangeAspect="1" noChangeArrowheads="1"/>
              </p:cNvSpPr>
              <p:nvPr/>
            </p:nvSpPr>
            <p:spPr bwMode="auto">
              <a:xfrm>
                <a:off x="1439" y="2292"/>
                <a:ext cx="8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I</a:t>
                </a:r>
                <a:endParaRPr lang="en-US"/>
              </a:p>
            </p:txBody>
          </p:sp>
          <p:sp>
            <p:nvSpPr>
              <p:cNvPr id="17451" name="Line 199"/>
              <p:cNvSpPr>
                <a:spLocks noChangeAspect="1" noChangeShapeType="1"/>
              </p:cNvSpPr>
              <p:nvPr/>
            </p:nvSpPr>
            <p:spPr bwMode="auto">
              <a:xfrm flipH="1" flipV="1">
                <a:off x="1503" y="2447"/>
                <a:ext cx="167" cy="16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2" name="Rectangle 200"/>
              <p:cNvSpPr>
                <a:spLocks noChangeAspect="1" noChangeArrowheads="1"/>
              </p:cNvSpPr>
              <p:nvPr/>
            </p:nvSpPr>
            <p:spPr bwMode="auto">
              <a:xfrm>
                <a:off x="1146" y="2783"/>
                <a:ext cx="172"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O</a:t>
                </a:r>
                <a:endParaRPr lang="en-US"/>
              </a:p>
            </p:txBody>
          </p:sp>
          <p:sp>
            <p:nvSpPr>
              <p:cNvPr id="17453" name="Rectangle 201"/>
              <p:cNvSpPr>
                <a:spLocks noChangeAspect="1" noChangeArrowheads="1"/>
              </p:cNvSpPr>
              <p:nvPr/>
            </p:nvSpPr>
            <p:spPr bwMode="auto">
              <a:xfrm>
                <a:off x="1001" y="2783"/>
                <a:ext cx="172"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H</a:t>
                </a:r>
                <a:endParaRPr lang="en-US"/>
              </a:p>
            </p:txBody>
          </p:sp>
          <p:sp>
            <p:nvSpPr>
              <p:cNvPr id="17454" name="Line 202"/>
              <p:cNvSpPr>
                <a:spLocks noChangeAspect="1" noChangeShapeType="1"/>
              </p:cNvSpPr>
              <p:nvPr/>
            </p:nvSpPr>
            <p:spPr bwMode="auto">
              <a:xfrm flipH="1">
                <a:off x="1295" y="2882"/>
                <a:ext cx="220"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5" name="Rectangle 203"/>
              <p:cNvSpPr>
                <a:spLocks noChangeAspect="1" noChangeArrowheads="1"/>
              </p:cNvSpPr>
              <p:nvPr/>
            </p:nvSpPr>
            <p:spPr bwMode="auto">
              <a:xfrm>
                <a:off x="4400" y="2789"/>
                <a:ext cx="16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C</a:t>
                </a:r>
                <a:endParaRPr lang="en-US"/>
              </a:p>
            </p:txBody>
          </p:sp>
          <p:sp>
            <p:nvSpPr>
              <p:cNvPr id="17456" name="Rectangle 204"/>
              <p:cNvSpPr>
                <a:spLocks noChangeAspect="1" noChangeArrowheads="1"/>
              </p:cNvSpPr>
              <p:nvPr/>
            </p:nvSpPr>
            <p:spPr bwMode="auto">
              <a:xfrm>
                <a:off x="4534" y="2789"/>
                <a:ext cx="17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O</a:t>
                </a:r>
                <a:endParaRPr lang="en-US"/>
              </a:p>
            </p:txBody>
          </p:sp>
          <p:sp>
            <p:nvSpPr>
              <p:cNvPr id="17457" name="Rectangle 205"/>
              <p:cNvSpPr>
                <a:spLocks noChangeAspect="1" noChangeArrowheads="1"/>
              </p:cNvSpPr>
              <p:nvPr/>
            </p:nvSpPr>
            <p:spPr bwMode="auto">
              <a:xfrm>
                <a:off x="4678" y="2789"/>
                <a:ext cx="17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O</a:t>
                </a:r>
                <a:endParaRPr lang="en-US"/>
              </a:p>
            </p:txBody>
          </p:sp>
          <p:sp>
            <p:nvSpPr>
              <p:cNvPr id="17458" name="Rectangle 206"/>
              <p:cNvSpPr>
                <a:spLocks noChangeAspect="1" noChangeArrowheads="1"/>
              </p:cNvSpPr>
              <p:nvPr/>
            </p:nvSpPr>
            <p:spPr bwMode="auto">
              <a:xfrm>
                <a:off x="1662" y="2671"/>
                <a:ext cx="93" cy="154"/>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459" name="Rectangle 207"/>
              <p:cNvSpPr>
                <a:spLocks noChangeAspect="1" noChangeArrowheads="1"/>
              </p:cNvSpPr>
              <p:nvPr/>
            </p:nvSpPr>
            <p:spPr bwMode="auto">
              <a:xfrm>
                <a:off x="1710" y="2680"/>
                <a:ext cx="100"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a:solidFill>
                      <a:srgbClr val="000000"/>
                    </a:solidFill>
                    <a:latin typeface="Times New Roman" panose="02020603050405020304" pitchFamily="18" charset="0"/>
                  </a:rPr>
                  <a:t>3'</a:t>
                </a:r>
                <a:endParaRPr lang="en-US"/>
              </a:p>
            </p:txBody>
          </p:sp>
          <p:sp>
            <p:nvSpPr>
              <p:cNvPr id="17460" name="Rectangle 208"/>
              <p:cNvSpPr>
                <a:spLocks noChangeAspect="1" noChangeArrowheads="1"/>
              </p:cNvSpPr>
              <p:nvPr/>
            </p:nvSpPr>
            <p:spPr bwMode="auto">
              <a:xfrm>
                <a:off x="1682" y="2947"/>
                <a:ext cx="93" cy="153"/>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461" name="Rectangle 209"/>
              <p:cNvSpPr>
                <a:spLocks noChangeAspect="1" noChangeArrowheads="1"/>
              </p:cNvSpPr>
              <p:nvPr/>
            </p:nvSpPr>
            <p:spPr bwMode="auto">
              <a:xfrm>
                <a:off x="1729" y="2955"/>
                <a:ext cx="10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a:solidFill>
                      <a:srgbClr val="000000"/>
                    </a:solidFill>
                    <a:latin typeface="Times New Roman" panose="02020603050405020304" pitchFamily="18" charset="0"/>
                  </a:rPr>
                  <a:t>5'</a:t>
                </a:r>
                <a:endParaRPr lang="en-US"/>
              </a:p>
            </p:txBody>
          </p:sp>
          <p:sp>
            <p:nvSpPr>
              <p:cNvPr id="17462" name="Rectangle 210"/>
              <p:cNvSpPr>
                <a:spLocks noChangeAspect="1" noChangeArrowheads="1"/>
              </p:cNvSpPr>
              <p:nvPr/>
            </p:nvSpPr>
            <p:spPr bwMode="auto">
              <a:xfrm>
                <a:off x="2829" y="2652"/>
                <a:ext cx="82" cy="154"/>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463" name="Rectangle 211"/>
              <p:cNvSpPr>
                <a:spLocks noChangeAspect="1" noChangeArrowheads="1"/>
              </p:cNvSpPr>
              <p:nvPr/>
            </p:nvSpPr>
            <p:spPr bwMode="auto">
              <a:xfrm>
                <a:off x="2834" y="2661"/>
                <a:ext cx="73"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a:solidFill>
                      <a:srgbClr val="000000"/>
                    </a:solidFill>
                    <a:latin typeface="Times New Roman" panose="02020603050405020304" pitchFamily="18" charset="0"/>
                  </a:rPr>
                  <a:t>3</a:t>
                </a:r>
                <a:endParaRPr lang="en-US"/>
              </a:p>
            </p:txBody>
          </p:sp>
          <p:sp>
            <p:nvSpPr>
              <p:cNvPr id="17464" name="Rectangle 212"/>
              <p:cNvSpPr>
                <a:spLocks noChangeAspect="1" noChangeArrowheads="1"/>
              </p:cNvSpPr>
              <p:nvPr/>
            </p:nvSpPr>
            <p:spPr bwMode="auto">
              <a:xfrm>
                <a:off x="2861" y="2972"/>
                <a:ext cx="82" cy="153"/>
              </a:xfrm>
              <a:prstGeom prst="rect">
                <a:avLst/>
              </a:prstGeom>
              <a:solidFill>
                <a:srgbClr val="FFFFFF"/>
              </a:solidFill>
              <a:ln w="0">
                <a:solidFill>
                  <a:srgbClr val="FFFFFF"/>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7465" name="Rectangle 213"/>
              <p:cNvSpPr>
                <a:spLocks noChangeAspect="1" noChangeArrowheads="1"/>
              </p:cNvSpPr>
              <p:nvPr/>
            </p:nvSpPr>
            <p:spPr bwMode="auto">
              <a:xfrm>
                <a:off x="2889" y="2979"/>
                <a:ext cx="74"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a:solidFill>
                      <a:srgbClr val="000000"/>
                    </a:solidFill>
                    <a:latin typeface="Times New Roman" panose="02020603050405020304" pitchFamily="18" charset="0"/>
                  </a:rPr>
                  <a:t>5</a:t>
                </a:r>
                <a:endParaRPr lang="en-US"/>
              </a:p>
            </p:txBody>
          </p:sp>
          <p:sp>
            <p:nvSpPr>
              <p:cNvPr id="17466" name="Rectangle 214"/>
              <p:cNvSpPr>
                <a:spLocks noChangeAspect="1" noChangeArrowheads="1"/>
              </p:cNvSpPr>
              <p:nvPr/>
            </p:nvSpPr>
            <p:spPr bwMode="auto">
              <a:xfrm>
                <a:off x="4161" y="2992"/>
                <a:ext cx="105"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solidFill>
                      <a:srgbClr val="000000"/>
                    </a:solidFill>
                    <a:latin typeface="Times New Roman" panose="02020603050405020304" pitchFamily="18" charset="0"/>
                  </a:rPr>
                  <a:t>+</a:t>
                </a:r>
                <a:endParaRPr lang="en-US"/>
              </a:p>
            </p:txBody>
          </p:sp>
          <p:sp>
            <p:nvSpPr>
              <p:cNvPr id="17467" name="Text Box 215"/>
              <p:cNvSpPr txBox="1">
                <a:spLocks noChangeAspect="1" noChangeArrowheads="1"/>
              </p:cNvSpPr>
              <p:nvPr/>
            </p:nvSpPr>
            <p:spPr bwMode="auto">
              <a:xfrm>
                <a:off x="4737" y="2621"/>
                <a:ext cx="207"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cs typeface="Times New Roman" panose="02020603050405020304" pitchFamily="18" charset="0"/>
                  </a:rPr>
                  <a:t>-</a:t>
                </a:r>
              </a:p>
            </p:txBody>
          </p:sp>
          <p:sp>
            <p:nvSpPr>
              <p:cNvPr id="17468" name="Rectangle 216"/>
              <p:cNvSpPr>
                <a:spLocks noChangeAspect="1" noChangeArrowheads="1"/>
              </p:cNvSpPr>
              <p:nvPr/>
            </p:nvSpPr>
            <p:spPr bwMode="auto">
              <a:xfrm>
                <a:off x="2598" y="3275"/>
                <a:ext cx="87"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400" b="1">
                    <a:solidFill>
                      <a:srgbClr val="000000"/>
                    </a:solidFill>
                    <a:latin typeface="Times New Roman" panose="02020603050405020304" pitchFamily="18" charset="0"/>
                  </a:rPr>
                  <a:t>I</a:t>
                </a:r>
                <a:endParaRPr lang="en-US"/>
              </a:p>
            </p:txBody>
          </p:sp>
          <p:sp>
            <p:nvSpPr>
              <p:cNvPr id="17469" name="Line 217"/>
              <p:cNvSpPr>
                <a:spLocks noChangeAspect="1" noChangeShapeType="1"/>
              </p:cNvSpPr>
              <p:nvPr/>
            </p:nvSpPr>
            <p:spPr bwMode="auto">
              <a:xfrm flipH="1">
                <a:off x="2651" y="3152"/>
                <a:ext cx="167" cy="16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0" name="Rectangle 218"/>
              <p:cNvSpPr>
                <a:spLocks noChangeAspect="1" noChangeArrowheads="1"/>
              </p:cNvSpPr>
              <p:nvPr/>
            </p:nvSpPr>
            <p:spPr bwMode="auto">
              <a:xfrm>
                <a:off x="2589" y="2292"/>
                <a:ext cx="87"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b="1">
                    <a:solidFill>
                      <a:srgbClr val="000000"/>
                    </a:solidFill>
                    <a:latin typeface="Times New Roman" panose="02020603050405020304" pitchFamily="18" charset="0"/>
                  </a:rPr>
                  <a:t>I</a:t>
                </a:r>
                <a:endParaRPr lang="en-US"/>
              </a:p>
            </p:txBody>
          </p:sp>
          <p:sp>
            <p:nvSpPr>
              <p:cNvPr id="17471" name="Line 219"/>
              <p:cNvSpPr>
                <a:spLocks noChangeAspect="1" noChangeShapeType="1"/>
              </p:cNvSpPr>
              <p:nvPr/>
            </p:nvSpPr>
            <p:spPr bwMode="auto">
              <a:xfrm flipH="1" flipV="1">
                <a:off x="2653" y="2447"/>
                <a:ext cx="167" cy="16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416" name="Rectangle 220"/>
            <p:cNvSpPr>
              <a:spLocks noChangeAspect="1" noChangeArrowheads="1"/>
            </p:cNvSpPr>
            <p:nvPr/>
          </p:nvSpPr>
          <p:spPr bwMode="auto">
            <a:xfrm>
              <a:off x="1344" y="4091"/>
              <a:ext cx="87"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400" b="1">
                  <a:solidFill>
                    <a:srgbClr val="000000"/>
                  </a:solidFill>
                  <a:latin typeface="Times New Roman" panose="02020603050405020304" pitchFamily="18" charset="0"/>
                </a:rPr>
                <a:t>I</a:t>
              </a:r>
              <a:endParaRPr lang="en-US"/>
            </a:p>
          </p:txBody>
        </p:sp>
        <p:sp>
          <p:nvSpPr>
            <p:cNvPr id="17417" name="Line 221"/>
            <p:cNvSpPr>
              <a:spLocks noChangeAspect="1" noChangeShapeType="1"/>
            </p:cNvSpPr>
            <p:nvPr/>
          </p:nvSpPr>
          <p:spPr bwMode="auto">
            <a:xfrm flipH="1">
              <a:off x="1396" y="3968"/>
              <a:ext cx="167" cy="16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287338" y="328613"/>
            <a:ext cx="8748712" cy="1954212"/>
          </a:xfrm>
          <a:prstGeom prst="rect">
            <a:avLst/>
          </a:prstGeom>
          <a:solidFill>
            <a:srgbClr val="FFFF99"/>
          </a:solidFill>
          <a:ln w="9525">
            <a:solidFill>
              <a:srgbClr val="FFFF99"/>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4800" b="1" dirty="0">
                <a:latin typeface="Times New Roman" panose="02020603050405020304" pitchFamily="18" charset="0"/>
                <a:cs typeface="PT Bold Heading" pitchFamily="2" charset="-78"/>
              </a:rPr>
              <a:t>التسمية</a:t>
            </a:r>
          </a:p>
          <a:p>
            <a:pPr algn="ctr" eaLnBrk="1" hangingPunct="1"/>
            <a:endParaRPr lang="en-US" sz="900" b="1" dirty="0">
              <a:latin typeface="Times New Roman" panose="02020603050405020304" pitchFamily="18" charset="0"/>
              <a:cs typeface="PT Bold Heading" pitchFamily="2" charset="-78"/>
            </a:endParaRPr>
          </a:p>
          <a:p>
            <a:pPr eaLnBrk="1" hangingPunct="1"/>
            <a:r>
              <a:rPr lang="ar-SA" sz="1600" b="1" dirty="0"/>
              <a:t>تم اشتقاق كلمة هرمونات من الكلمة اليونانية </a:t>
            </a:r>
            <a:r>
              <a:rPr lang="en-US" sz="1600" b="1" dirty="0" err="1"/>
              <a:t>Hormao</a:t>
            </a:r>
            <a:r>
              <a:rPr lang="ar-SA" sz="1600" b="1" dirty="0"/>
              <a:t> والتي تعني إثارة أو تنبيه. وتُصب مباشرةً إلى الدم (بدون مرورها في أنابيب أو أوعية خاصة) حيث ينقلها الدم إلى الخلية المستهدفة</a:t>
            </a:r>
            <a:r>
              <a:rPr lang="en-US" sz="1600" b="1" dirty="0"/>
              <a:t>Target cell </a:t>
            </a:r>
            <a:r>
              <a:rPr lang="ar-SA" sz="1600" b="1" dirty="0"/>
              <a:t> فتقوم الهرمونات بالتنظيم والسيطرة على بعض أشكال النشاط الحيوي في تلك الأنسجة (مثل الأيض والنمو والنضج الجنسي وخلافه). وأي تغير في كميات هذه الهرمونات يؤدي إلى خلل في الوظائف الحيوية وبالتالي حدوث أمراض. </a:t>
            </a:r>
            <a:endParaRPr lang="en-US" sz="1600" b="1" dirty="0"/>
          </a:p>
        </p:txBody>
      </p:sp>
      <p:sp>
        <p:nvSpPr>
          <p:cNvPr id="5123" name="Text Box 18"/>
          <p:cNvSpPr txBox="1">
            <a:spLocks noChangeArrowheads="1"/>
          </p:cNvSpPr>
          <p:nvPr/>
        </p:nvSpPr>
        <p:spPr bwMode="auto">
          <a:xfrm>
            <a:off x="179388" y="2576513"/>
            <a:ext cx="8748712" cy="1522412"/>
          </a:xfrm>
          <a:prstGeom prst="rect">
            <a:avLst/>
          </a:prstGeom>
          <a:solidFill>
            <a:srgbClr val="FFFF99"/>
          </a:solidFill>
          <a:ln w="9525">
            <a:solidFill>
              <a:srgbClr val="FFFF99"/>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4800" b="1" dirty="0">
                <a:latin typeface="Times New Roman" panose="02020603050405020304" pitchFamily="18" charset="0"/>
                <a:cs typeface="PT Bold Heading" pitchFamily="2" charset="-78"/>
              </a:rPr>
              <a:t>التركيب الكيميائي</a:t>
            </a:r>
          </a:p>
          <a:p>
            <a:pPr algn="ctr" eaLnBrk="1" hangingPunct="1"/>
            <a:endParaRPr lang="en-US" sz="900" b="1" dirty="0">
              <a:latin typeface="Times New Roman" panose="02020603050405020304" pitchFamily="18" charset="0"/>
              <a:cs typeface="PT Bold Heading" pitchFamily="2" charset="-78"/>
            </a:endParaRPr>
          </a:p>
          <a:p>
            <a:pPr algn="ctr" eaLnBrk="1" hangingPunct="1"/>
            <a:r>
              <a:rPr lang="ar-SA" b="1" dirty="0"/>
              <a:t>الهرمونات هي مركبات عضوية لا تنتمي لنوع معين من المركبات، فبعضها بروتيني التركيب والآخر مشتق من </a:t>
            </a:r>
            <a:r>
              <a:rPr lang="ar-SY" b="1" dirty="0" smtClean="0"/>
              <a:t>أ</a:t>
            </a:r>
            <a:r>
              <a:rPr lang="ar-SA" b="1" dirty="0" smtClean="0"/>
              <a:t>حماض </a:t>
            </a:r>
            <a:r>
              <a:rPr lang="ar-SA" b="1" dirty="0"/>
              <a:t>أمينية أو يتكون من </a:t>
            </a:r>
            <a:r>
              <a:rPr lang="ar-SA" b="1" dirty="0" err="1"/>
              <a:t>ببتيد</a:t>
            </a:r>
            <a:r>
              <a:rPr lang="ar-SA" b="1" dirty="0"/>
              <a:t> أو مركبات ذات طبيعة دهنية.</a:t>
            </a:r>
            <a:endParaRPr lang="en-US" b="1" dirty="0">
              <a:latin typeface="Times New Roman" panose="02020603050405020304" pitchFamily="18" charset="0"/>
              <a:cs typeface="PT Bold Heading" pitchFamily="2" charset="-78"/>
            </a:endParaRPr>
          </a:p>
        </p:txBody>
      </p:sp>
      <p:sp>
        <p:nvSpPr>
          <p:cNvPr id="5124" name="Rectangle 5"/>
          <p:cNvSpPr>
            <a:spLocks noChangeArrowheads="1"/>
          </p:cNvSpPr>
          <p:nvPr/>
        </p:nvSpPr>
        <p:spPr bwMode="auto">
          <a:xfrm>
            <a:off x="179388" y="4365625"/>
            <a:ext cx="8713787" cy="2016125"/>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dirty="0"/>
          </a:p>
          <a:p>
            <a:pPr algn="ctr" eaLnBrk="1" hangingPunct="1"/>
            <a:r>
              <a:rPr lang="ar-SA" sz="4400" b="1" dirty="0">
                <a:latin typeface="Times New Roman" panose="02020603050405020304" pitchFamily="18" charset="0"/>
                <a:cs typeface="PT Bold Heading" pitchFamily="2" charset="-78"/>
              </a:rPr>
              <a:t>مصادرها</a:t>
            </a:r>
          </a:p>
          <a:p>
            <a:pPr algn="ctr" eaLnBrk="1" hangingPunct="1"/>
            <a:endParaRPr lang="ar-SA" sz="900" b="1" dirty="0"/>
          </a:p>
          <a:p>
            <a:pPr eaLnBrk="1" hangingPunct="1"/>
            <a:r>
              <a:rPr lang="ar-SA" b="1" dirty="0"/>
              <a:t>تُفرز الهرمونات من </a:t>
            </a:r>
            <a:r>
              <a:rPr lang="ar-SY" b="1" dirty="0" smtClean="0"/>
              <a:t>أ</a:t>
            </a:r>
            <a:r>
              <a:rPr lang="ar-SA" b="1" dirty="0" err="1" smtClean="0"/>
              <a:t>نسجة</a:t>
            </a:r>
            <a:r>
              <a:rPr lang="ar-SA" b="1" dirty="0" smtClean="0"/>
              <a:t> </a:t>
            </a:r>
            <a:r>
              <a:rPr lang="ar-SA" b="1" dirty="0"/>
              <a:t>خاصة داخل الجسم  </a:t>
            </a:r>
            <a:r>
              <a:rPr lang="ar-SY" b="1" dirty="0" smtClean="0"/>
              <a:t>(</a:t>
            </a:r>
            <a:r>
              <a:rPr lang="ar-SA" b="1" dirty="0" smtClean="0"/>
              <a:t>غدد</a:t>
            </a:r>
            <a:r>
              <a:rPr lang="ar-SY" b="1" dirty="0" smtClean="0"/>
              <a:t>)</a:t>
            </a:r>
            <a:r>
              <a:rPr lang="ar-SA" b="1" dirty="0" smtClean="0"/>
              <a:t> </a:t>
            </a:r>
            <a:r>
              <a:rPr lang="ar-SA" b="1" dirty="0"/>
              <a:t>تسمى بالغدد الصماء </a:t>
            </a:r>
            <a:r>
              <a:rPr lang="en-US" b="1" dirty="0"/>
              <a:t>Ductless or Endocrine glands </a:t>
            </a:r>
            <a:r>
              <a:rPr lang="ar-SA" b="1" dirty="0"/>
              <a:t> ، أي الغدد التي ليس لها قنوات تحمل إفرازاتها ولكن </a:t>
            </a:r>
            <a:r>
              <a:rPr lang="ar-SY" b="1" dirty="0" smtClean="0"/>
              <a:t>ت</a:t>
            </a:r>
            <a:r>
              <a:rPr lang="ar-SA" b="1" dirty="0" smtClean="0"/>
              <a:t>صب </a:t>
            </a:r>
            <a:r>
              <a:rPr lang="ar-SA" b="1" dirty="0"/>
              <a:t>إفرازاتها مباشرة إلى الدم حيث يتم توزيعها إلى جميع أجزاء الجسم. ولا يتم الحصول عليها من </a:t>
            </a:r>
            <a:r>
              <a:rPr lang="ar-SA" b="1" dirty="0" smtClean="0"/>
              <a:t>الغذاء</a:t>
            </a:r>
            <a:r>
              <a:rPr lang="ar-SY" b="1" dirty="0" smtClean="0"/>
              <a:t>.</a:t>
            </a:r>
            <a:endParaRPr lang="en-US" b="1" dirty="0">
              <a:latin typeface="Times New Roman" panose="02020603050405020304" pitchFamily="18" charset="0"/>
              <a:cs typeface="PT Bold Heading" pitchFamily="2" charset="-78"/>
            </a:endParaRPr>
          </a:p>
        </p:txBody>
      </p:sp>
    </p:spTree>
    <p:extLst>
      <p:ext uri="{BB962C8B-B14F-4D97-AF65-F5344CB8AC3E}">
        <p14:creationId xmlns:p14="http://schemas.microsoft.com/office/powerpoint/2010/main" val="2455964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150813"/>
            <a:ext cx="9144000" cy="923925"/>
          </a:xfrm>
          <a:prstGeom prst="rect">
            <a:avLst/>
          </a:prstGeom>
          <a:solidFill>
            <a:srgbClr val="FFFF99"/>
          </a:solidFill>
          <a:ln w="9525">
            <a:solidFill>
              <a:srgbClr val="FFFF99"/>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5400" b="1" dirty="0">
                <a:latin typeface="Times New Roman" panose="02020603050405020304" pitchFamily="18" charset="0"/>
                <a:cs typeface="PT Bold Heading" pitchFamily="2" charset="-78"/>
              </a:rPr>
              <a:t>الثيروكسين</a:t>
            </a:r>
          </a:p>
        </p:txBody>
      </p:sp>
      <p:sp>
        <p:nvSpPr>
          <p:cNvPr id="19459" name="Text Box 3"/>
          <p:cNvSpPr txBox="1">
            <a:spLocks noChangeArrowheads="1"/>
          </p:cNvSpPr>
          <p:nvPr/>
        </p:nvSpPr>
        <p:spPr bwMode="auto">
          <a:xfrm>
            <a:off x="142875" y="1484313"/>
            <a:ext cx="8893175"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200" dirty="0">
                <a:cs typeface="PT Bold Heading" pitchFamily="2" charset="-78"/>
              </a:rPr>
              <a:t>يؤثر على أيض الكربوهيدرات والبروتينات </a:t>
            </a:r>
            <a:r>
              <a:rPr lang="ar-SA" sz="3200" dirty="0" err="1">
                <a:cs typeface="PT Bold Heading" pitchFamily="2" charset="-78"/>
              </a:rPr>
              <a:t>والليبيدات</a:t>
            </a:r>
            <a:endParaRPr lang="ar-SA" sz="3200" dirty="0">
              <a:cs typeface="PT Bold Heading" pitchFamily="2" charset="-78"/>
            </a:endParaRPr>
          </a:p>
          <a:p>
            <a:pPr eaLnBrk="1" hangingPunct="1"/>
            <a:endParaRPr lang="en-US" sz="3200" dirty="0">
              <a:cs typeface="PT Bold Heading" pitchFamily="2" charset="-78"/>
            </a:endParaRPr>
          </a:p>
          <a:p>
            <a:pPr eaLnBrk="1" hangingPunct="1"/>
            <a:r>
              <a:rPr lang="ar-SA" sz="3600" b="1" dirty="0">
                <a:solidFill>
                  <a:schemeClr val="accent2"/>
                </a:solidFill>
                <a:cs typeface="PT Bold Heading" pitchFamily="2" charset="-78"/>
              </a:rPr>
              <a:t>زيادته: </a:t>
            </a:r>
            <a:r>
              <a:rPr lang="ar-SA" sz="3200" dirty="0">
                <a:solidFill>
                  <a:schemeClr val="accent2"/>
                </a:solidFill>
                <a:cs typeface="PT Bold Heading" pitchFamily="2" charset="-78"/>
              </a:rPr>
              <a:t>زيادة أيض الكربوهيدرات </a:t>
            </a:r>
            <a:r>
              <a:rPr lang="ar-SA" sz="3200" dirty="0" err="1">
                <a:solidFill>
                  <a:schemeClr val="accent2"/>
                </a:solidFill>
                <a:cs typeface="PT Bold Heading" pitchFamily="2" charset="-78"/>
              </a:rPr>
              <a:t>والليبيدات</a:t>
            </a:r>
            <a:r>
              <a:rPr lang="ar-SA" sz="3200" dirty="0">
                <a:solidFill>
                  <a:schemeClr val="accent2"/>
                </a:solidFill>
                <a:cs typeface="PT Bold Heading" pitchFamily="2" charset="-78"/>
              </a:rPr>
              <a:t> والبروتينات</a:t>
            </a:r>
          </a:p>
          <a:p>
            <a:pPr eaLnBrk="1" hangingPunct="1"/>
            <a:endParaRPr lang="ar-SA" sz="3200" dirty="0">
              <a:cs typeface="PT Bold Heading" pitchFamily="2" charset="-78"/>
            </a:endParaRPr>
          </a:p>
          <a:p>
            <a:pPr eaLnBrk="1" hangingPunct="1"/>
            <a:r>
              <a:rPr lang="ar-SA" sz="3200" dirty="0">
                <a:cs typeface="PT Bold Heading" pitchFamily="2" charset="-78"/>
              </a:rPr>
              <a:t>توتر عصبي - شعور بالتعب – ارتفاع حرارة الجسم– العرق – نقص الوزن</a:t>
            </a:r>
            <a:r>
              <a:rPr lang="en-US" sz="3200" dirty="0">
                <a:cs typeface="PT Bold Heading" pitchFamily="2" charset="-78"/>
              </a:rPr>
              <a:t> </a:t>
            </a:r>
            <a:r>
              <a:rPr lang="ar-SA" sz="3200" dirty="0">
                <a:cs typeface="PT Bold Heading" pitchFamily="2" charset="-78"/>
              </a:rPr>
              <a:t>– زيادة نبضات القلب,,,</a:t>
            </a:r>
            <a:endParaRPr lang="en-US" sz="3200" dirty="0">
              <a:cs typeface="PT Bold Heading" pitchFamily="2" charset="-78"/>
            </a:endParaRPr>
          </a:p>
        </p:txBody>
      </p:sp>
      <p:sp>
        <p:nvSpPr>
          <p:cNvPr id="19461" name="Text Box 5"/>
          <p:cNvSpPr txBox="1">
            <a:spLocks noChangeArrowheads="1"/>
          </p:cNvSpPr>
          <p:nvPr/>
        </p:nvSpPr>
        <p:spPr bwMode="auto">
          <a:xfrm>
            <a:off x="960438" y="5416550"/>
            <a:ext cx="80724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600" b="1" dirty="0">
                <a:solidFill>
                  <a:schemeClr val="accent2"/>
                </a:solidFill>
                <a:cs typeface="PT Bold Heading" pitchFamily="2" charset="-78"/>
              </a:rPr>
              <a:t>نقصه: </a:t>
            </a:r>
            <a:r>
              <a:rPr lang="ar-SA" sz="3200" b="1" dirty="0" err="1">
                <a:solidFill>
                  <a:schemeClr val="accent2"/>
                </a:solidFill>
                <a:cs typeface="PT Bold Heading" pitchFamily="2" charset="-78"/>
              </a:rPr>
              <a:t>تشوة</a:t>
            </a:r>
            <a:r>
              <a:rPr lang="ar-SA" sz="3200" b="1" dirty="0">
                <a:solidFill>
                  <a:schemeClr val="accent2"/>
                </a:solidFill>
                <a:cs typeface="PT Bold Heading" pitchFamily="2" charset="-78"/>
              </a:rPr>
              <a:t> بدني – تخلف عقلي</a:t>
            </a:r>
            <a:r>
              <a:rPr lang="en-US" sz="3200" b="1" dirty="0">
                <a:solidFill>
                  <a:schemeClr val="accent2"/>
                </a:solidFill>
                <a:cs typeface="PT Bold Heading" pitchFamily="2" charset="-78"/>
              </a:rPr>
              <a:t>Cretinism </a:t>
            </a:r>
            <a:r>
              <a:rPr lang="ar-SA" sz="3200" b="1" dirty="0">
                <a:solidFill>
                  <a:schemeClr val="accent2"/>
                </a:solidFill>
                <a:cs typeface="PT Bold Heading" pitchFamily="2" charset="-78"/>
              </a:rPr>
              <a:t> - تقزم</a:t>
            </a:r>
            <a:endParaRPr lang="en-US" sz="3200" b="1" dirty="0">
              <a:solidFill>
                <a:schemeClr val="accent2"/>
              </a:solidFill>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ipe(right)">
                                      <p:cBhvr>
                                        <p:cTn id="7" dur="500"/>
                                        <p:tgtEl>
                                          <p:spTgt spid="194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wipe(right)">
                                      <p:cBhvr>
                                        <p:cTn id="12"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574675" y="417513"/>
            <a:ext cx="7885113" cy="923925"/>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contourClr>
              <a:srgbClr val="FFFFCC"/>
            </a:contourClr>
          </a:sp3d>
        </p:spPr>
        <p:txBody>
          <a:bodyPr>
            <a:spAutoFit/>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5400" b="1" dirty="0" err="1">
                <a:latin typeface="Times New Roman" panose="02020603050405020304" pitchFamily="18" charset="0"/>
                <a:cs typeface="PT Bold Heading" pitchFamily="2" charset="-78"/>
              </a:rPr>
              <a:t>الكالسيتونين</a:t>
            </a:r>
            <a:endParaRPr lang="ar-SA" sz="5400" b="1" dirty="0">
              <a:latin typeface="Times New Roman" panose="02020603050405020304" pitchFamily="18" charset="0"/>
              <a:cs typeface="PT Bold Heading" pitchFamily="2" charset="-78"/>
            </a:endParaRPr>
          </a:p>
        </p:txBody>
      </p:sp>
      <p:sp>
        <p:nvSpPr>
          <p:cNvPr id="20483" name="Text Box 3"/>
          <p:cNvSpPr txBox="1">
            <a:spLocks noChangeArrowheads="1"/>
          </p:cNvSpPr>
          <p:nvPr/>
        </p:nvSpPr>
        <p:spPr bwMode="auto">
          <a:xfrm>
            <a:off x="539750" y="3136900"/>
            <a:ext cx="812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dirty="0">
                <a:cs typeface="PT Bold Heading" pitchFamily="2" charset="-78"/>
              </a:rPr>
              <a:t>زيادته: </a:t>
            </a:r>
            <a:r>
              <a:rPr lang="ar-SA" sz="3600" dirty="0">
                <a:cs typeface="PT Bold Heading" pitchFamily="2" charset="-78"/>
              </a:rPr>
              <a:t>يقلل نسبة الكالسيوم </a:t>
            </a:r>
          </a:p>
          <a:p>
            <a:pPr eaLnBrk="1" hangingPunct="1"/>
            <a:r>
              <a:rPr lang="ar-SA" sz="3600" dirty="0">
                <a:cs typeface="PT Bold Heading" pitchFamily="2" charset="-78"/>
              </a:rPr>
              <a:t>ويقلل تركيز الفوسفات في الدم</a:t>
            </a:r>
            <a:r>
              <a:rPr lang="ar-SA" sz="4000" b="1" dirty="0">
                <a:cs typeface="PT Bold Heading" pitchFamily="2" charset="-78"/>
              </a:rPr>
              <a:t> </a:t>
            </a:r>
          </a:p>
        </p:txBody>
      </p:sp>
      <p:sp>
        <p:nvSpPr>
          <p:cNvPr id="20485" name="Text Box 5"/>
          <p:cNvSpPr txBox="1">
            <a:spLocks noChangeArrowheads="1"/>
          </p:cNvSpPr>
          <p:nvPr/>
        </p:nvSpPr>
        <p:spPr bwMode="auto">
          <a:xfrm>
            <a:off x="2216150" y="5010150"/>
            <a:ext cx="6451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dirty="0">
                <a:cs typeface="PT Bold Heading" pitchFamily="2" charset="-78"/>
              </a:rPr>
              <a:t>نقصه: </a:t>
            </a:r>
            <a:r>
              <a:rPr lang="ar-SA" sz="3600" dirty="0">
                <a:cs typeface="PT Bold Heading" pitchFamily="2" charset="-78"/>
              </a:rPr>
              <a:t>يزيد تركيز الكالسيوم في الدم</a:t>
            </a:r>
          </a:p>
          <a:p>
            <a:pPr eaLnBrk="1" hangingPunct="1"/>
            <a:r>
              <a:rPr lang="ar-SA" sz="3600" dirty="0">
                <a:cs typeface="PT Bold Heading" pitchFamily="2" charset="-78"/>
              </a:rPr>
              <a:t>          - توتر و تشنجات -  لين عظام</a:t>
            </a:r>
            <a:endParaRPr lang="en-US" sz="3600" dirty="0">
              <a:cs typeface="PT Bold Heading" pitchFamily="2" charset="-78"/>
            </a:endParaRPr>
          </a:p>
        </p:txBody>
      </p:sp>
      <p:sp>
        <p:nvSpPr>
          <p:cNvPr id="19461" name="Text Box 6"/>
          <p:cNvSpPr txBox="1">
            <a:spLocks noChangeArrowheads="1"/>
          </p:cNvSpPr>
          <p:nvPr/>
        </p:nvSpPr>
        <p:spPr bwMode="auto">
          <a:xfrm>
            <a:off x="1204913" y="1700213"/>
            <a:ext cx="73993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2800" dirty="0" err="1">
                <a:cs typeface="PT Bold Heading" pitchFamily="2" charset="-78"/>
              </a:rPr>
              <a:t>ببتيد</a:t>
            </a:r>
            <a:r>
              <a:rPr lang="ar-SA" sz="2800" dirty="0">
                <a:cs typeface="PT Bold Heading" pitchFamily="2" charset="-78"/>
              </a:rPr>
              <a:t> عبارة عن 32 حمض أميني – لا يحتوي على يود –</a:t>
            </a:r>
          </a:p>
          <a:p>
            <a:pPr eaLnBrk="1" hangingPunct="1"/>
            <a:r>
              <a:rPr lang="ar-SA" sz="2800" dirty="0">
                <a:cs typeface="PT Bold Heading" pitchFamily="2" charset="-78"/>
              </a:rPr>
              <a:t>لا يمثل جزءً من المادة الغروية للحويصلات</a:t>
            </a:r>
            <a:endParaRPr lang="en-US" sz="2800" dirty="0">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ipe(right)">
                                      <p:cBhvr>
                                        <p:cTn id="7" dur="500"/>
                                        <p:tgtEl>
                                          <p:spTgt spid="20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wipe(right)">
                                      <p:cBhvr>
                                        <p:cTn id="12"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6"/>
          <p:cNvGrpSpPr>
            <a:grpSpLocks/>
          </p:cNvGrpSpPr>
          <p:nvPr/>
        </p:nvGrpSpPr>
        <p:grpSpPr bwMode="auto">
          <a:xfrm>
            <a:off x="457200" y="2354263"/>
            <a:ext cx="8458200" cy="2514600"/>
            <a:chOff x="288" y="576"/>
            <a:chExt cx="5328" cy="1584"/>
          </a:xfrm>
        </p:grpSpPr>
        <p:sp>
          <p:nvSpPr>
            <p:cNvPr id="20484" name="Text Box 2"/>
            <p:cNvSpPr txBox="1">
              <a:spLocks noChangeArrowheads="1"/>
            </p:cNvSpPr>
            <p:nvPr/>
          </p:nvSpPr>
          <p:spPr bwMode="auto">
            <a:xfrm>
              <a:off x="528" y="864"/>
              <a:ext cx="47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latin typeface="Times New Roman" panose="02020603050405020304" pitchFamily="18" charset="0"/>
                  <a:cs typeface="Times New Roman" panose="02020603050405020304" pitchFamily="18" charset="0"/>
                </a:rPr>
                <a:t>Asp-Gln-Thr-Tyr-Thr-Gly-Leu-Met-Cys-Thr-Ser-Leu-Asn-Gly-Cys</a:t>
              </a:r>
            </a:p>
          </p:txBody>
        </p:sp>
        <p:sp>
          <p:nvSpPr>
            <p:cNvPr id="20485" name="Text Box 3"/>
            <p:cNvSpPr txBox="1">
              <a:spLocks noChangeArrowheads="1"/>
            </p:cNvSpPr>
            <p:nvPr/>
          </p:nvSpPr>
          <p:spPr bwMode="auto">
            <a:xfrm>
              <a:off x="297" y="1152"/>
              <a:ext cx="37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latin typeface="Times New Roman" panose="02020603050405020304" pitchFamily="18" charset="0"/>
                  <a:cs typeface="Times New Roman" panose="02020603050405020304" pitchFamily="18" charset="0"/>
                </a:rPr>
                <a:t>Phe</a:t>
              </a:r>
            </a:p>
          </p:txBody>
        </p:sp>
        <p:sp>
          <p:nvSpPr>
            <p:cNvPr id="20486" name="Text Box 4"/>
            <p:cNvSpPr txBox="1">
              <a:spLocks noChangeArrowheads="1"/>
            </p:cNvSpPr>
            <p:nvPr/>
          </p:nvSpPr>
          <p:spPr bwMode="auto">
            <a:xfrm>
              <a:off x="576" y="1718"/>
              <a:ext cx="47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latin typeface="Times New Roman" panose="02020603050405020304" pitchFamily="18" charset="0"/>
                  <a:cs typeface="Times New Roman" panose="02020603050405020304" pitchFamily="18" charset="0"/>
                </a:rPr>
                <a:t>Lys-Phe-His-Thr-Phe-Pro-Gln-Thr-Ala-Ile-Gly-Val-Gly-Ala-Pro-C</a:t>
              </a:r>
            </a:p>
          </p:txBody>
        </p:sp>
        <p:sp>
          <p:nvSpPr>
            <p:cNvPr id="20487" name="Line 5"/>
            <p:cNvSpPr>
              <a:spLocks noChangeShapeType="1"/>
            </p:cNvSpPr>
            <p:nvPr/>
          </p:nvSpPr>
          <p:spPr bwMode="auto">
            <a:xfrm flipH="1">
              <a:off x="480" y="1032"/>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8" name="Line 6"/>
            <p:cNvSpPr>
              <a:spLocks noChangeShapeType="1"/>
            </p:cNvSpPr>
            <p:nvPr/>
          </p:nvSpPr>
          <p:spPr bwMode="auto">
            <a:xfrm flipH="1" flipV="1">
              <a:off x="432" y="1728"/>
              <a:ext cx="144"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9" name="Rectangle 7"/>
            <p:cNvSpPr>
              <a:spLocks noChangeArrowheads="1"/>
            </p:cNvSpPr>
            <p:nvPr/>
          </p:nvSpPr>
          <p:spPr bwMode="auto">
            <a:xfrm>
              <a:off x="288" y="1488"/>
              <a:ext cx="3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latin typeface="Times New Roman" panose="02020603050405020304" pitchFamily="18" charset="0"/>
                  <a:cs typeface="Times New Roman" panose="02020603050405020304" pitchFamily="18" charset="0"/>
                </a:rPr>
                <a:t>Asn</a:t>
              </a:r>
            </a:p>
          </p:txBody>
        </p:sp>
        <p:sp>
          <p:nvSpPr>
            <p:cNvPr id="20490" name="Line 8"/>
            <p:cNvSpPr>
              <a:spLocks noChangeShapeType="1"/>
            </p:cNvSpPr>
            <p:nvPr/>
          </p:nvSpPr>
          <p:spPr bwMode="auto">
            <a:xfrm>
              <a:off x="432" y="1392"/>
              <a:ext cx="0" cy="14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1" name="Line 9"/>
            <p:cNvSpPr>
              <a:spLocks noChangeShapeType="1"/>
            </p:cNvSpPr>
            <p:nvPr/>
          </p:nvSpPr>
          <p:spPr bwMode="auto">
            <a:xfrm flipH="1">
              <a:off x="5184" y="768"/>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2" name="Text Box 10"/>
            <p:cNvSpPr txBox="1">
              <a:spLocks noChangeArrowheads="1"/>
            </p:cNvSpPr>
            <p:nvPr/>
          </p:nvSpPr>
          <p:spPr bwMode="auto">
            <a:xfrm>
              <a:off x="5150" y="576"/>
              <a:ext cx="4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latin typeface="Times New Roman" panose="02020603050405020304" pitchFamily="18" charset="0"/>
                  <a:cs typeface="Times New Roman" panose="02020603050405020304" pitchFamily="18" charset="0"/>
                </a:rPr>
                <a:t>NH</a:t>
              </a:r>
              <a:r>
                <a:rPr lang="en-US" sz="2000" b="1" baseline="-25000">
                  <a:latin typeface="Times New Roman" panose="02020603050405020304" pitchFamily="18" charset="0"/>
                  <a:cs typeface="Times New Roman" panose="02020603050405020304" pitchFamily="18" charset="0"/>
                </a:rPr>
                <a:t>2</a:t>
              </a:r>
            </a:p>
          </p:txBody>
        </p:sp>
        <p:sp>
          <p:nvSpPr>
            <p:cNvPr id="20493" name="Text Box 11"/>
            <p:cNvSpPr txBox="1">
              <a:spLocks noChangeArrowheads="1"/>
            </p:cNvSpPr>
            <p:nvPr/>
          </p:nvSpPr>
          <p:spPr bwMode="auto">
            <a:xfrm>
              <a:off x="5252" y="1488"/>
              <a:ext cx="3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latin typeface="Times New Roman" panose="02020603050405020304" pitchFamily="18" charset="0"/>
                  <a:cs typeface="Times New Roman" panose="02020603050405020304" pitchFamily="18" charset="0"/>
                </a:rPr>
                <a:t>OH</a:t>
              </a:r>
              <a:endParaRPr lang="en-US" sz="2000" b="1" baseline="-25000">
                <a:latin typeface="Times New Roman" panose="02020603050405020304" pitchFamily="18" charset="0"/>
                <a:cs typeface="Times New Roman" panose="02020603050405020304" pitchFamily="18" charset="0"/>
              </a:endParaRPr>
            </a:p>
          </p:txBody>
        </p:sp>
        <p:sp>
          <p:nvSpPr>
            <p:cNvPr id="20494" name="Line 12"/>
            <p:cNvSpPr>
              <a:spLocks noChangeShapeType="1"/>
            </p:cNvSpPr>
            <p:nvPr/>
          </p:nvSpPr>
          <p:spPr bwMode="auto">
            <a:xfrm flipH="1" flipV="1">
              <a:off x="5204" y="1908"/>
              <a:ext cx="100" cy="1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5" name="Line 13"/>
            <p:cNvSpPr>
              <a:spLocks noChangeShapeType="1"/>
            </p:cNvSpPr>
            <p:nvPr/>
          </p:nvSpPr>
          <p:spPr bwMode="auto">
            <a:xfrm flipH="1" flipV="1">
              <a:off x="5252" y="1884"/>
              <a:ext cx="76" cy="8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6" name="Line 14"/>
            <p:cNvSpPr>
              <a:spLocks noChangeShapeType="1"/>
            </p:cNvSpPr>
            <p:nvPr/>
          </p:nvSpPr>
          <p:spPr bwMode="auto">
            <a:xfrm flipH="1">
              <a:off x="5220" y="1656"/>
              <a:ext cx="96"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7" name="Text Box 15"/>
            <p:cNvSpPr txBox="1">
              <a:spLocks noChangeArrowheads="1"/>
            </p:cNvSpPr>
            <p:nvPr/>
          </p:nvSpPr>
          <p:spPr bwMode="auto">
            <a:xfrm>
              <a:off x="5280" y="1910"/>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a:latin typeface="Times New Roman" panose="02020603050405020304" pitchFamily="18" charset="0"/>
                  <a:cs typeface="Times New Roman" panose="02020603050405020304" pitchFamily="18" charset="0"/>
                </a:rPr>
                <a:t>O</a:t>
              </a:r>
              <a:endParaRPr lang="en-US" sz="2000" b="1" baseline="-25000">
                <a:latin typeface="Times New Roman" panose="02020603050405020304" pitchFamily="18" charset="0"/>
                <a:cs typeface="Times New Roman" panose="02020603050405020304" pitchFamily="18" charset="0"/>
              </a:endParaRPr>
            </a:p>
          </p:txBody>
        </p:sp>
        <p:sp>
          <p:nvSpPr>
            <p:cNvPr id="20498" name="Text Box 16"/>
            <p:cNvSpPr txBox="1">
              <a:spLocks noChangeArrowheads="1"/>
            </p:cNvSpPr>
            <p:nvPr/>
          </p:nvSpPr>
          <p:spPr bwMode="auto">
            <a:xfrm>
              <a:off x="5060" y="1074"/>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1</a:t>
              </a:r>
            </a:p>
          </p:txBody>
        </p:sp>
        <p:sp>
          <p:nvSpPr>
            <p:cNvPr id="20499" name="Text Box 17"/>
            <p:cNvSpPr txBox="1">
              <a:spLocks noChangeArrowheads="1"/>
            </p:cNvSpPr>
            <p:nvPr/>
          </p:nvSpPr>
          <p:spPr bwMode="auto">
            <a:xfrm>
              <a:off x="3188" y="1074"/>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7</a:t>
              </a:r>
            </a:p>
          </p:txBody>
        </p:sp>
        <p:sp>
          <p:nvSpPr>
            <p:cNvPr id="20500" name="Line 20"/>
            <p:cNvSpPr>
              <a:spLocks noChangeShapeType="1"/>
            </p:cNvSpPr>
            <p:nvPr/>
          </p:nvSpPr>
          <p:spPr bwMode="auto">
            <a:xfrm>
              <a:off x="3216" y="720"/>
              <a:ext cx="18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Text Box 18"/>
            <p:cNvSpPr txBox="1">
              <a:spLocks noChangeArrowheads="1"/>
            </p:cNvSpPr>
            <p:nvPr/>
          </p:nvSpPr>
          <p:spPr bwMode="auto">
            <a:xfrm>
              <a:off x="3476" y="621"/>
              <a:ext cx="19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latin typeface="Times New Roman" panose="02020603050405020304" pitchFamily="18" charset="0"/>
                  <a:cs typeface="Times New Roman" panose="02020603050405020304" pitchFamily="18" charset="0"/>
                </a:rPr>
                <a:t>S</a:t>
              </a:r>
            </a:p>
          </p:txBody>
        </p:sp>
        <p:sp>
          <p:nvSpPr>
            <p:cNvPr id="20502" name="Text Box 19"/>
            <p:cNvSpPr txBox="1">
              <a:spLocks noChangeArrowheads="1"/>
            </p:cNvSpPr>
            <p:nvPr/>
          </p:nvSpPr>
          <p:spPr bwMode="auto">
            <a:xfrm>
              <a:off x="4544" y="621"/>
              <a:ext cx="19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latin typeface="Times New Roman" panose="02020603050405020304" pitchFamily="18" charset="0"/>
                  <a:cs typeface="Times New Roman" panose="02020603050405020304" pitchFamily="18" charset="0"/>
                </a:rPr>
                <a:t>S</a:t>
              </a:r>
            </a:p>
          </p:txBody>
        </p:sp>
        <p:sp>
          <p:nvSpPr>
            <p:cNvPr id="20503" name="Line 21"/>
            <p:cNvSpPr>
              <a:spLocks noChangeShapeType="1"/>
            </p:cNvSpPr>
            <p:nvPr/>
          </p:nvSpPr>
          <p:spPr bwMode="auto">
            <a:xfrm>
              <a:off x="3216" y="720"/>
              <a:ext cx="0" cy="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4" name="Line 22"/>
            <p:cNvSpPr>
              <a:spLocks noChangeShapeType="1"/>
            </p:cNvSpPr>
            <p:nvPr/>
          </p:nvSpPr>
          <p:spPr bwMode="auto">
            <a:xfrm>
              <a:off x="5076" y="720"/>
              <a:ext cx="0" cy="1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5" name="Text Box 25"/>
            <p:cNvSpPr txBox="1">
              <a:spLocks noChangeArrowheads="1"/>
            </p:cNvSpPr>
            <p:nvPr/>
          </p:nvSpPr>
          <p:spPr bwMode="auto">
            <a:xfrm>
              <a:off x="4764" y="1920"/>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a:latin typeface="Times New Roman" panose="02020603050405020304" pitchFamily="18" charset="0"/>
                  <a:cs typeface="Times New Roman" panose="02020603050405020304" pitchFamily="18" charset="0"/>
                </a:rPr>
                <a:t>32</a:t>
              </a:r>
            </a:p>
          </p:txBody>
        </p:sp>
      </p:grpSp>
      <p:sp>
        <p:nvSpPr>
          <p:cNvPr id="20483" name="Text Box 27"/>
          <p:cNvSpPr txBox="1">
            <a:spLocks noChangeArrowheads="1"/>
          </p:cNvSpPr>
          <p:nvPr/>
        </p:nvSpPr>
        <p:spPr bwMode="auto">
          <a:xfrm>
            <a:off x="574675" y="417513"/>
            <a:ext cx="7885113" cy="923925"/>
          </a:xfrm>
          <a:prstGeom prst="rect">
            <a:avLst/>
          </a:prstGeom>
          <a:solidFill>
            <a:srgbClr val="FF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CC"/>
            </a:extrusionClr>
            <a:contourClr>
              <a:srgbClr val="FFFFCC"/>
            </a:contourClr>
          </a:sp3d>
        </p:spPr>
        <p:txBody>
          <a:bodyPr>
            <a:spAutoFit/>
            <a:flatTx/>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5400" b="1">
                <a:latin typeface="Times New Roman" panose="02020603050405020304" pitchFamily="18" charset="0"/>
                <a:cs typeface="PT Bold Heading" pitchFamily="2" charset="-78"/>
              </a:rPr>
              <a:t>الكالسيتونين</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066800" y="381000"/>
            <a:ext cx="7315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ar-SA" sz="4400">
                <a:solidFill>
                  <a:srgbClr val="800000"/>
                </a:solidFill>
                <a:cs typeface="MCS Taybah S_U round." pitchFamily="2" charset="-78"/>
              </a:rPr>
              <a:t>التنظيم الأيضي المتبادل للغدة الدرقية </a:t>
            </a:r>
            <a:endParaRPr lang="en-US" sz="4000"/>
          </a:p>
        </p:txBody>
      </p:sp>
      <p:grpSp>
        <p:nvGrpSpPr>
          <p:cNvPr id="7196" name="Group 28"/>
          <p:cNvGrpSpPr>
            <a:grpSpLocks/>
          </p:cNvGrpSpPr>
          <p:nvPr/>
        </p:nvGrpSpPr>
        <p:grpSpPr bwMode="auto">
          <a:xfrm>
            <a:off x="6248400" y="1219200"/>
            <a:ext cx="2209800" cy="1219200"/>
            <a:chOff x="3936" y="768"/>
            <a:chExt cx="1392" cy="768"/>
          </a:xfrm>
        </p:grpSpPr>
        <p:sp>
          <p:nvSpPr>
            <p:cNvPr id="7171" name="AutoShape 3"/>
            <p:cNvSpPr>
              <a:spLocks noChangeArrowheads="1"/>
            </p:cNvSpPr>
            <p:nvPr/>
          </p:nvSpPr>
          <p:spPr bwMode="auto">
            <a:xfrm>
              <a:off x="3936" y="768"/>
              <a:ext cx="1392" cy="384"/>
            </a:xfrm>
            <a:prstGeom prst="roundRect">
              <a:avLst>
                <a:gd name="adj" fmla="val 16667"/>
              </a:avLst>
            </a:prstGeom>
            <a:gradFill rotWithShape="0">
              <a:gsLst>
                <a:gs pos="0">
                  <a:schemeClr val="bg1"/>
                </a:gs>
                <a:gs pos="50000">
                  <a:schemeClr val="accent1"/>
                </a:gs>
                <a:gs pos="100000">
                  <a:schemeClr val="bg1"/>
                </a:gs>
              </a:gsLst>
              <a:lin ang="18900000" scaled="1"/>
            </a:gradFill>
            <a:ln w="57150" cmpd="thinThick">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800" b="1">
                  <a:solidFill>
                    <a:srgbClr val="CC3300"/>
                  </a:solidFill>
                </a:rPr>
                <a:t>نقص الثيروكسين</a:t>
              </a:r>
              <a:endParaRPr lang="en-US" sz="2800" b="1">
                <a:solidFill>
                  <a:srgbClr val="CC3300"/>
                </a:solidFill>
              </a:endParaRPr>
            </a:p>
          </p:txBody>
        </p:sp>
        <p:sp>
          <p:nvSpPr>
            <p:cNvPr id="7177" name="Line 9"/>
            <p:cNvSpPr>
              <a:spLocks noChangeShapeType="1"/>
            </p:cNvSpPr>
            <p:nvPr/>
          </p:nvSpPr>
          <p:spPr bwMode="auto">
            <a:xfrm>
              <a:off x="4656" y="1152"/>
              <a:ext cx="0" cy="384"/>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197" name="Group 29"/>
          <p:cNvGrpSpPr>
            <a:grpSpLocks/>
          </p:cNvGrpSpPr>
          <p:nvPr/>
        </p:nvGrpSpPr>
        <p:grpSpPr bwMode="auto">
          <a:xfrm>
            <a:off x="6324600" y="2438400"/>
            <a:ext cx="2209800" cy="914400"/>
            <a:chOff x="3984" y="1536"/>
            <a:chExt cx="1392" cy="576"/>
          </a:xfrm>
        </p:grpSpPr>
        <p:sp>
          <p:nvSpPr>
            <p:cNvPr id="7172" name="AutoShape 4"/>
            <p:cNvSpPr>
              <a:spLocks noChangeArrowheads="1"/>
            </p:cNvSpPr>
            <p:nvPr/>
          </p:nvSpPr>
          <p:spPr bwMode="auto">
            <a:xfrm>
              <a:off x="3984" y="1536"/>
              <a:ext cx="1392" cy="384"/>
            </a:xfrm>
            <a:prstGeom prst="roundRect">
              <a:avLst>
                <a:gd name="adj" fmla="val 16667"/>
              </a:avLst>
            </a:prstGeom>
            <a:gradFill rotWithShape="0">
              <a:gsLst>
                <a:gs pos="0">
                  <a:schemeClr val="bg1"/>
                </a:gs>
                <a:gs pos="50000">
                  <a:schemeClr val="accent1"/>
                </a:gs>
                <a:gs pos="100000">
                  <a:schemeClr val="bg1"/>
                </a:gs>
              </a:gsLst>
              <a:lin ang="18900000" scaled="1"/>
            </a:gradFill>
            <a:ln w="57150" cmpd="thinThick">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800" b="1">
                  <a:solidFill>
                    <a:srgbClr val="CC3300"/>
                  </a:solidFill>
                </a:rPr>
                <a:t>الهيبوثلامس</a:t>
              </a:r>
              <a:endParaRPr lang="en-US" sz="2800" b="1">
                <a:solidFill>
                  <a:srgbClr val="CC3300"/>
                </a:solidFill>
              </a:endParaRPr>
            </a:p>
          </p:txBody>
        </p:sp>
        <p:sp>
          <p:nvSpPr>
            <p:cNvPr id="7178" name="Line 10"/>
            <p:cNvSpPr>
              <a:spLocks noChangeShapeType="1"/>
            </p:cNvSpPr>
            <p:nvPr/>
          </p:nvSpPr>
          <p:spPr bwMode="auto">
            <a:xfrm>
              <a:off x="4656" y="1920"/>
              <a:ext cx="0" cy="192"/>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199" name="Group 31"/>
          <p:cNvGrpSpPr>
            <a:grpSpLocks/>
          </p:cNvGrpSpPr>
          <p:nvPr/>
        </p:nvGrpSpPr>
        <p:grpSpPr bwMode="auto">
          <a:xfrm>
            <a:off x="5673725" y="4419600"/>
            <a:ext cx="3429000" cy="1066800"/>
            <a:chOff x="3574" y="2784"/>
            <a:chExt cx="2160" cy="672"/>
          </a:xfrm>
        </p:grpSpPr>
        <p:sp>
          <p:nvSpPr>
            <p:cNvPr id="7183" name="AutoShape 15"/>
            <p:cNvSpPr>
              <a:spLocks noChangeArrowheads="1"/>
            </p:cNvSpPr>
            <p:nvPr/>
          </p:nvSpPr>
          <p:spPr bwMode="auto">
            <a:xfrm>
              <a:off x="3574" y="2784"/>
              <a:ext cx="2160" cy="384"/>
            </a:xfrm>
            <a:prstGeom prst="roundRect">
              <a:avLst>
                <a:gd name="adj" fmla="val 16667"/>
              </a:avLst>
            </a:prstGeom>
            <a:gradFill rotWithShape="0">
              <a:gsLst>
                <a:gs pos="0">
                  <a:schemeClr val="bg1"/>
                </a:gs>
                <a:gs pos="50000">
                  <a:schemeClr val="accent1"/>
                </a:gs>
                <a:gs pos="100000">
                  <a:schemeClr val="bg1"/>
                </a:gs>
              </a:gsLst>
              <a:lin ang="18900000" scaled="1"/>
            </a:gradFill>
            <a:ln w="57150" cmpd="thinThick">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800" b="1">
                  <a:solidFill>
                    <a:srgbClr val="CC3300"/>
                  </a:solidFill>
                </a:rPr>
                <a:t>الفص الأمامي للغدة النخامية </a:t>
              </a:r>
              <a:endParaRPr lang="en-US" sz="2800" b="1">
                <a:solidFill>
                  <a:srgbClr val="CC3300"/>
                </a:solidFill>
              </a:endParaRPr>
            </a:p>
          </p:txBody>
        </p:sp>
        <p:sp>
          <p:nvSpPr>
            <p:cNvPr id="7184" name="Line 16"/>
            <p:cNvSpPr>
              <a:spLocks noChangeShapeType="1"/>
            </p:cNvSpPr>
            <p:nvPr/>
          </p:nvSpPr>
          <p:spPr bwMode="auto">
            <a:xfrm>
              <a:off x="4704" y="3168"/>
              <a:ext cx="0" cy="288"/>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85" name="Line 17"/>
          <p:cNvSpPr>
            <a:spLocks noChangeShapeType="1"/>
          </p:cNvSpPr>
          <p:nvPr/>
        </p:nvSpPr>
        <p:spPr bwMode="auto">
          <a:xfrm>
            <a:off x="3810000" y="3581400"/>
            <a:ext cx="1828800" cy="1066800"/>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6" name="Line 18"/>
          <p:cNvSpPr>
            <a:spLocks noChangeShapeType="1"/>
          </p:cNvSpPr>
          <p:nvPr/>
        </p:nvSpPr>
        <p:spPr bwMode="auto">
          <a:xfrm flipV="1">
            <a:off x="2133600" y="2735263"/>
            <a:ext cx="4114800" cy="7937"/>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01" name="Group 33"/>
          <p:cNvGrpSpPr>
            <a:grpSpLocks/>
          </p:cNvGrpSpPr>
          <p:nvPr/>
        </p:nvGrpSpPr>
        <p:grpSpPr bwMode="auto">
          <a:xfrm>
            <a:off x="1676400" y="4267200"/>
            <a:ext cx="2819400" cy="1828800"/>
            <a:chOff x="1056" y="2688"/>
            <a:chExt cx="1776" cy="1152"/>
          </a:xfrm>
        </p:grpSpPr>
        <p:sp>
          <p:nvSpPr>
            <p:cNvPr id="7175" name="AutoShape 7"/>
            <p:cNvSpPr>
              <a:spLocks noChangeArrowheads="1"/>
            </p:cNvSpPr>
            <p:nvPr/>
          </p:nvSpPr>
          <p:spPr bwMode="auto">
            <a:xfrm>
              <a:off x="1440" y="3456"/>
              <a:ext cx="1392" cy="384"/>
            </a:xfrm>
            <a:prstGeom prst="roundRect">
              <a:avLst>
                <a:gd name="adj" fmla="val 16667"/>
              </a:avLst>
            </a:prstGeom>
            <a:gradFill rotWithShape="0">
              <a:gsLst>
                <a:gs pos="0">
                  <a:schemeClr val="bg1"/>
                </a:gs>
                <a:gs pos="50000">
                  <a:schemeClr val="accent1"/>
                </a:gs>
                <a:gs pos="100000">
                  <a:schemeClr val="bg1"/>
                </a:gs>
              </a:gsLst>
              <a:lin ang="18900000" scaled="1"/>
            </a:gradFill>
            <a:ln w="57150" cmpd="thinThick">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800" b="1">
                  <a:solidFill>
                    <a:srgbClr val="CC3300"/>
                  </a:solidFill>
                </a:rPr>
                <a:t>الغدة الدرقية </a:t>
              </a:r>
              <a:endParaRPr lang="en-US" sz="2800" b="1">
                <a:solidFill>
                  <a:srgbClr val="CC3300"/>
                </a:solidFill>
              </a:endParaRPr>
            </a:p>
          </p:txBody>
        </p:sp>
        <p:sp>
          <p:nvSpPr>
            <p:cNvPr id="7182" name="Line 14"/>
            <p:cNvSpPr>
              <a:spLocks noChangeShapeType="1"/>
            </p:cNvSpPr>
            <p:nvPr/>
          </p:nvSpPr>
          <p:spPr bwMode="auto">
            <a:xfrm flipV="1">
              <a:off x="1056" y="2688"/>
              <a:ext cx="0" cy="960"/>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88" name="Line 20"/>
            <p:cNvSpPr>
              <a:spLocks noChangeShapeType="1"/>
            </p:cNvSpPr>
            <p:nvPr/>
          </p:nvSpPr>
          <p:spPr bwMode="auto">
            <a:xfrm flipH="1">
              <a:off x="1056" y="3648"/>
              <a:ext cx="336" cy="0"/>
            </a:xfrm>
            <a:prstGeom prst="line">
              <a:avLst/>
            </a:prstGeom>
            <a:noFill/>
            <a:ln w="127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202" name="Group 34"/>
          <p:cNvGrpSpPr>
            <a:grpSpLocks/>
          </p:cNvGrpSpPr>
          <p:nvPr/>
        </p:nvGrpSpPr>
        <p:grpSpPr bwMode="auto">
          <a:xfrm>
            <a:off x="609600" y="2209800"/>
            <a:ext cx="3429000" cy="2057400"/>
            <a:chOff x="384" y="1392"/>
            <a:chExt cx="2160" cy="1296"/>
          </a:xfrm>
        </p:grpSpPr>
        <p:sp>
          <p:nvSpPr>
            <p:cNvPr id="7176" name="AutoShape 8"/>
            <p:cNvSpPr>
              <a:spLocks noChangeArrowheads="1"/>
            </p:cNvSpPr>
            <p:nvPr/>
          </p:nvSpPr>
          <p:spPr bwMode="auto">
            <a:xfrm>
              <a:off x="384" y="2208"/>
              <a:ext cx="2016" cy="480"/>
            </a:xfrm>
            <a:prstGeom prst="roundRect">
              <a:avLst>
                <a:gd name="adj" fmla="val 16667"/>
              </a:avLst>
            </a:prstGeom>
            <a:gradFill rotWithShape="0">
              <a:gsLst>
                <a:gs pos="0">
                  <a:schemeClr val="bg1"/>
                </a:gs>
                <a:gs pos="50000">
                  <a:schemeClr val="accent1"/>
                </a:gs>
                <a:gs pos="100000">
                  <a:schemeClr val="bg1"/>
                </a:gs>
              </a:gsLst>
              <a:lin ang="18900000" scaled="1"/>
            </a:gradFill>
            <a:ln w="57150" cmpd="thinThick">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800" b="1">
                  <a:solidFill>
                    <a:srgbClr val="CC3300"/>
                  </a:solidFill>
                </a:rPr>
                <a:t>الثيروكسين إلى الدم زيادة</a:t>
              </a:r>
              <a:endParaRPr lang="en-US" sz="2800" b="1">
                <a:solidFill>
                  <a:srgbClr val="CC3300"/>
                </a:solidFill>
              </a:endParaRPr>
            </a:p>
          </p:txBody>
        </p:sp>
        <p:sp>
          <p:nvSpPr>
            <p:cNvPr id="7189" name="Line 21"/>
            <p:cNvSpPr>
              <a:spLocks noChangeShapeType="1"/>
            </p:cNvSpPr>
            <p:nvPr/>
          </p:nvSpPr>
          <p:spPr bwMode="auto">
            <a:xfrm>
              <a:off x="1344" y="1728"/>
              <a:ext cx="0" cy="528"/>
            </a:xfrm>
            <a:prstGeom prst="line">
              <a:avLst/>
            </a:prstGeom>
            <a:noFill/>
            <a:ln w="127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0" name="Text Box 22"/>
            <p:cNvSpPr txBox="1">
              <a:spLocks noChangeArrowheads="1"/>
            </p:cNvSpPr>
            <p:nvPr/>
          </p:nvSpPr>
          <p:spPr bwMode="auto">
            <a:xfrm>
              <a:off x="2064" y="1392"/>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spcBef>
                  <a:spcPct val="50000"/>
                </a:spcBef>
              </a:pPr>
              <a:r>
                <a:rPr lang="en-US"/>
                <a:t> (</a:t>
              </a:r>
              <a:r>
                <a:rPr lang="ar-SA"/>
                <a:t> </a:t>
              </a:r>
              <a:r>
                <a:rPr lang="en-US"/>
                <a:t>-</a:t>
              </a:r>
              <a:r>
                <a:rPr lang="ar-SA"/>
                <a:t>( </a:t>
              </a:r>
              <a:endParaRPr lang="en-US"/>
            </a:p>
          </p:txBody>
        </p:sp>
        <p:sp>
          <p:nvSpPr>
            <p:cNvPr id="7191" name="Text Box 23"/>
            <p:cNvSpPr txBox="1">
              <a:spLocks noChangeArrowheads="1"/>
            </p:cNvSpPr>
            <p:nvPr/>
          </p:nvSpPr>
          <p:spPr bwMode="auto">
            <a:xfrm>
              <a:off x="768" y="1824"/>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spcBef>
                  <a:spcPct val="50000"/>
                </a:spcBef>
              </a:pPr>
              <a:r>
                <a:rPr lang="en-US"/>
                <a:t> </a:t>
              </a:r>
              <a:r>
                <a:rPr lang="ar-SA"/>
                <a:t> )</a:t>
              </a:r>
              <a:r>
                <a:rPr lang="en-US"/>
                <a:t>-</a:t>
              </a:r>
              <a:r>
                <a:rPr lang="ar-SA"/>
                <a:t> </a:t>
              </a:r>
              <a:r>
                <a:rPr lang="en-US"/>
                <a:t>)</a:t>
              </a:r>
            </a:p>
          </p:txBody>
        </p:sp>
      </p:grpSp>
      <p:grpSp>
        <p:nvGrpSpPr>
          <p:cNvPr id="7198" name="Group 30"/>
          <p:cNvGrpSpPr>
            <a:grpSpLocks/>
          </p:cNvGrpSpPr>
          <p:nvPr/>
        </p:nvGrpSpPr>
        <p:grpSpPr bwMode="auto">
          <a:xfrm>
            <a:off x="4648200" y="3429000"/>
            <a:ext cx="3810000" cy="990600"/>
            <a:chOff x="2928" y="2160"/>
            <a:chExt cx="2400" cy="624"/>
          </a:xfrm>
        </p:grpSpPr>
        <p:sp>
          <p:nvSpPr>
            <p:cNvPr id="7173" name="AutoShape 5"/>
            <p:cNvSpPr>
              <a:spLocks noChangeArrowheads="1"/>
            </p:cNvSpPr>
            <p:nvPr/>
          </p:nvSpPr>
          <p:spPr bwMode="auto">
            <a:xfrm>
              <a:off x="3936" y="2160"/>
              <a:ext cx="1392" cy="384"/>
            </a:xfrm>
            <a:prstGeom prst="roundRect">
              <a:avLst>
                <a:gd name="adj" fmla="val 16667"/>
              </a:avLst>
            </a:prstGeom>
            <a:gradFill rotWithShape="0">
              <a:gsLst>
                <a:gs pos="0">
                  <a:schemeClr val="bg1"/>
                </a:gs>
                <a:gs pos="50000">
                  <a:schemeClr val="accent1"/>
                </a:gs>
                <a:gs pos="100000">
                  <a:schemeClr val="bg1"/>
                </a:gs>
              </a:gsLst>
              <a:lin ang="18900000" scaled="1"/>
            </a:gradFill>
            <a:ln w="57150" cmpd="thinThick">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solidFill>
                    <a:srgbClr val="CC3300"/>
                  </a:solidFill>
                </a:rPr>
                <a:t>TRF</a:t>
              </a:r>
            </a:p>
          </p:txBody>
        </p:sp>
        <p:sp>
          <p:nvSpPr>
            <p:cNvPr id="7179" name="Line 11"/>
            <p:cNvSpPr>
              <a:spLocks noChangeShapeType="1"/>
            </p:cNvSpPr>
            <p:nvPr/>
          </p:nvSpPr>
          <p:spPr bwMode="auto">
            <a:xfrm>
              <a:off x="4656" y="2544"/>
              <a:ext cx="0" cy="240"/>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Text Box 24"/>
            <p:cNvSpPr txBox="1">
              <a:spLocks noChangeArrowheads="1"/>
            </p:cNvSpPr>
            <p:nvPr/>
          </p:nvSpPr>
          <p:spPr bwMode="auto">
            <a:xfrm>
              <a:off x="2928" y="2208"/>
              <a:ext cx="8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rtl="0">
                <a:spcBef>
                  <a:spcPct val="50000"/>
                </a:spcBef>
              </a:pPr>
              <a:r>
                <a:rPr lang="en-US" sz="1600"/>
                <a:t> </a:t>
              </a:r>
              <a:r>
                <a:rPr lang="ar-SA" sz="1600"/>
                <a:t>العوامل المحررة </a:t>
              </a:r>
              <a:endParaRPr lang="en-US" sz="1600"/>
            </a:p>
          </p:txBody>
        </p:sp>
      </p:grpSp>
      <p:grpSp>
        <p:nvGrpSpPr>
          <p:cNvPr id="7200" name="Group 32"/>
          <p:cNvGrpSpPr>
            <a:grpSpLocks/>
          </p:cNvGrpSpPr>
          <p:nvPr/>
        </p:nvGrpSpPr>
        <p:grpSpPr bwMode="auto">
          <a:xfrm>
            <a:off x="4495800" y="5486400"/>
            <a:ext cx="4038600" cy="1098550"/>
            <a:chOff x="2832" y="3456"/>
            <a:chExt cx="2544" cy="692"/>
          </a:xfrm>
        </p:grpSpPr>
        <p:sp>
          <p:nvSpPr>
            <p:cNvPr id="7174" name="AutoShape 6"/>
            <p:cNvSpPr>
              <a:spLocks noChangeArrowheads="1"/>
            </p:cNvSpPr>
            <p:nvPr/>
          </p:nvSpPr>
          <p:spPr bwMode="auto">
            <a:xfrm>
              <a:off x="3984" y="3456"/>
              <a:ext cx="1392" cy="384"/>
            </a:xfrm>
            <a:prstGeom prst="roundRect">
              <a:avLst>
                <a:gd name="adj" fmla="val 16667"/>
              </a:avLst>
            </a:prstGeom>
            <a:gradFill rotWithShape="0">
              <a:gsLst>
                <a:gs pos="0">
                  <a:schemeClr val="bg1"/>
                </a:gs>
                <a:gs pos="50000">
                  <a:schemeClr val="accent1"/>
                </a:gs>
                <a:gs pos="100000">
                  <a:schemeClr val="bg1"/>
                </a:gs>
              </a:gsLst>
              <a:lin ang="18900000" scaled="1"/>
            </a:gradFill>
            <a:ln w="57150" cmpd="thinThick">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solidFill>
                    <a:srgbClr val="CC3300"/>
                  </a:solidFill>
                </a:rPr>
                <a:t>TSH</a:t>
              </a:r>
            </a:p>
          </p:txBody>
        </p:sp>
        <p:sp>
          <p:nvSpPr>
            <p:cNvPr id="7180" name="Line 12"/>
            <p:cNvSpPr>
              <a:spLocks noChangeShapeType="1"/>
            </p:cNvSpPr>
            <p:nvPr/>
          </p:nvSpPr>
          <p:spPr bwMode="auto">
            <a:xfrm flipH="1">
              <a:off x="2832" y="3648"/>
              <a:ext cx="1104" cy="0"/>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3" name="Text Box 25"/>
            <p:cNvSpPr txBox="1">
              <a:spLocks noChangeArrowheads="1"/>
            </p:cNvSpPr>
            <p:nvPr/>
          </p:nvSpPr>
          <p:spPr bwMode="auto">
            <a:xfrm>
              <a:off x="3072" y="3936"/>
              <a:ext cx="20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lang="ar-SA" sz="1600"/>
                <a:t>)</a:t>
              </a:r>
              <a:r>
                <a:rPr lang="en-US" sz="1600"/>
                <a:t> </a:t>
              </a:r>
              <a:r>
                <a:rPr lang="ar-SA" sz="1600"/>
                <a:t>الهرمون المنشط للغدة الدرقية ( الثيروكسين </a:t>
              </a:r>
              <a:endParaRPr lang="en-US" sz="1600"/>
            </a:p>
          </p:txBody>
        </p:sp>
        <p:sp>
          <p:nvSpPr>
            <p:cNvPr id="7194" name="Line 26"/>
            <p:cNvSpPr>
              <a:spLocks noChangeShapeType="1"/>
            </p:cNvSpPr>
            <p:nvPr/>
          </p:nvSpPr>
          <p:spPr bwMode="auto">
            <a:xfrm>
              <a:off x="5232" y="3840"/>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Line 27"/>
            <p:cNvSpPr>
              <a:spLocks noChangeShapeType="1"/>
            </p:cNvSpPr>
            <p:nvPr/>
          </p:nvSpPr>
          <p:spPr bwMode="auto">
            <a:xfrm flipH="1">
              <a:off x="5040" y="4032"/>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4193303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0" fill="hold"/>
                                        <p:tgtEl>
                                          <p:spTgt spid="7170"/>
                                        </p:tgtEl>
                                        <p:attrNameLst>
                                          <p:attrName>ppt_w</p:attrName>
                                        </p:attrNameLst>
                                      </p:cBhvr>
                                      <p:tavLst>
                                        <p:tav tm="0" fmla="#ppt_w*sin(2.5*pi*$)">
                                          <p:val>
                                            <p:fltVal val="0"/>
                                          </p:val>
                                        </p:tav>
                                        <p:tav tm="100000">
                                          <p:val>
                                            <p:fltVal val="1"/>
                                          </p:val>
                                        </p:tav>
                                      </p:tavLst>
                                    </p:anim>
                                    <p:anim calcmode="lin" valueType="num">
                                      <p:cBhvr>
                                        <p:cTn id="8" dur="5000" fill="hold"/>
                                        <p:tgtEl>
                                          <p:spTgt spid="7170"/>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196"/>
                                        </p:tgtEl>
                                        <p:attrNameLst>
                                          <p:attrName>style.visibility</p:attrName>
                                        </p:attrNameLst>
                                      </p:cBhvr>
                                      <p:to>
                                        <p:strVal val="visible"/>
                                      </p:to>
                                    </p:set>
                                    <p:anim calcmode="lin" valueType="num">
                                      <p:cBhvr additive="base">
                                        <p:cTn id="13" dur="500" fill="hold"/>
                                        <p:tgtEl>
                                          <p:spTgt spid="7196"/>
                                        </p:tgtEl>
                                        <p:attrNameLst>
                                          <p:attrName>ppt_x</p:attrName>
                                        </p:attrNameLst>
                                      </p:cBhvr>
                                      <p:tavLst>
                                        <p:tav tm="0">
                                          <p:val>
                                            <p:strVal val="0-#ppt_w/2"/>
                                          </p:val>
                                        </p:tav>
                                        <p:tav tm="100000">
                                          <p:val>
                                            <p:strVal val="#ppt_x"/>
                                          </p:val>
                                        </p:tav>
                                      </p:tavLst>
                                    </p:anim>
                                    <p:anim calcmode="lin" valueType="num">
                                      <p:cBhvr additive="base">
                                        <p:cTn id="14" dur="500" fill="hold"/>
                                        <p:tgtEl>
                                          <p:spTgt spid="71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gunshot.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197"/>
                                        </p:tgtEl>
                                        <p:attrNameLst>
                                          <p:attrName>style.visibility</p:attrName>
                                        </p:attrNameLst>
                                      </p:cBhvr>
                                      <p:to>
                                        <p:strVal val="visible"/>
                                      </p:to>
                                    </p:set>
                                    <p:anim calcmode="lin" valueType="num">
                                      <p:cBhvr additive="base">
                                        <p:cTn id="19" dur="500" fill="hold"/>
                                        <p:tgtEl>
                                          <p:spTgt spid="7197"/>
                                        </p:tgtEl>
                                        <p:attrNameLst>
                                          <p:attrName>ppt_x</p:attrName>
                                        </p:attrNameLst>
                                      </p:cBhvr>
                                      <p:tavLst>
                                        <p:tav tm="0">
                                          <p:val>
                                            <p:strVal val="0-#ppt_w/2"/>
                                          </p:val>
                                        </p:tav>
                                        <p:tav tm="100000">
                                          <p:val>
                                            <p:strVal val="#ppt_x"/>
                                          </p:val>
                                        </p:tav>
                                      </p:tavLst>
                                    </p:anim>
                                    <p:anim calcmode="lin" valueType="num">
                                      <p:cBhvr additive="base">
                                        <p:cTn id="20" dur="500" fill="hold"/>
                                        <p:tgtEl>
                                          <p:spTgt spid="71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gunshot.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198"/>
                                        </p:tgtEl>
                                        <p:attrNameLst>
                                          <p:attrName>style.visibility</p:attrName>
                                        </p:attrNameLst>
                                      </p:cBhvr>
                                      <p:to>
                                        <p:strVal val="visible"/>
                                      </p:to>
                                    </p:set>
                                    <p:anim calcmode="lin" valueType="num">
                                      <p:cBhvr additive="base">
                                        <p:cTn id="25" dur="500" fill="hold"/>
                                        <p:tgtEl>
                                          <p:spTgt spid="7198"/>
                                        </p:tgtEl>
                                        <p:attrNameLst>
                                          <p:attrName>ppt_x</p:attrName>
                                        </p:attrNameLst>
                                      </p:cBhvr>
                                      <p:tavLst>
                                        <p:tav tm="0">
                                          <p:val>
                                            <p:strVal val="0-#ppt_w/2"/>
                                          </p:val>
                                        </p:tav>
                                        <p:tav tm="100000">
                                          <p:val>
                                            <p:strVal val="#ppt_x"/>
                                          </p:val>
                                        </p:tav>
                                      </p:tavLst>
                                    </p:anim>
                                    <p:anim calcmode="lin" valueType="num">
                                      <p:cBhvr additive="base">
                                        <p:cTn id="26" dur="500" fill="hold"/>
                                        <p:tgtEl>
                                          <p:spTgt spid="71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gunshot.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7199"/>
                                        </p:tgtEl>
                                        <p:attrNameLst>
                                          <p:attrName>style.visibility</p:attrName>
                                        </p:attrNameLst>
                                      </p:cBhvr>
                                      <p:to>
                                        <p:strVal val="visible"/>
                                      </p:to>
                                    </p:set>
                                    <p:anim calcmode="lin" valueType="num">
                                      <p:cBhvr additive="base">
                                        <p:cTn id="31" dur="500" fill="hold"/>
                                        <p:tgtEl>
                                          <p:spTgt spid="7199"/>
                                        </p:tgtEl>
                                        <p:attrNameLst>
                                          <p:attrName>ppt_x</p:attrName>
                                        </p:attrNameLst>
                                      </p:cBhvr>
                                      <p:tavLst>
                                        <p:tav tm="0">
                                          <p:val>
                                            <p:strVal val="0-#ppt_w/2"/>
                                          </p:val>
                                        </p:tav>
                                        <p:tav tm="100000">
                                          <p:val>
                                            <p:strVal val="#ppt_x"/>
                                          </p:val>
                                        </p:tav>
                                      </p:tavLst>
                                    </p:anim>
                                    <p:anim calcmode="lin" valueType="num">
                                      <p:cBhvr additive="base">
                                        <p:cTn id="32" dur="500" fill="hold"/>
                                        <p:tgtEl>
                                          <p:spTgt spid="71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gunshot.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7200"/>
                                        </p:tgtEl>
                                        <p:attrNameLst>
                                          <p:attrName>style.visibility</p:attrName>
                                        </p:attrNameLst>
                                      </p:cBhvr>
                                      <p:to>
                                        <p:strVal val="visible"/>
                                      </p:to>
                                    </p:set>
                                    <p:anim calcmode="lin" valueType="num">
                                      <p:cBhvr additive="base">
                                        <p:cTn id="37" dur="500" fill="hold"/>
                                        <p:tgtEl>
                                          <p:spTgt spid="7200"/>
                                        </p:tgtEl>
                                        <p:attrNameLst>
                                          <p:attrName>ppt_x</p:attrName>
                                        </p:attrNameLst>
                                      </p:cBhvr>
                                      <p:tavLst>
                                        <p:tav tm="0">
                                          <p:val>
                                            <p:strVal val="0-#ppt_w/2"/>
                                          </p:val>
                                        </p:tav>
                                        <p:tav tm="100000">
                                          <p:val>
                                            <p:strVal val="#ppt_x"/>
                                          </p:val>
                                        </p:tav>
                                      </p:tavLst>
                                    </p:anim>
                                    <p:anim calcmode="lin" valueType="num">
                                      <p:cBhvr additive="base">
                                        <p:cTn id="38" dur="500" fill="hold"/>
                                        <p:tgtEl>
                                          <p:spTgt spid="72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gunshot.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7201"/>
                                        </p:tgtEl>
                                        <p:attrNameLst>
                                          <p:attrName>style.visibility</p:attrName>
                                        </p:attrNameLst>
                                      </p:cBhvr>
                                      <p:to>
                                        <p:strVal val="visible"/>
                                      </p:to>
                                    </p:set>
                                    <p:anim calcmode="lin" valueType="num">
                                      <p:cBhvr additive="base">
                                        <p:cTn id="43" dur="500" fill="hold"/>
                                        <p:tgtEl>
                                          <p:spTgt spid="7201"/>
                                        </p:tgtEl>
                                        <p:attrNameLst>
                                          <p:attrName>ppt_x</p:attrName>
                                        </p:attrNameLst>
                                      </p:cBhvr>
                                      <p:tavLst>
                                        <p:tav tm="0">
                                          <p:val>
                                            <p:strVal val="0-#ppt_w/2"/>
                                          </p:val>
                                        </p:tav>
                                        <p:tav tm="100000">
                                          <p:val>
                                            <p:strVal val="#ppt_x"/>
                                          </p:val>
                                        </p:tav>
                                      </p:tavLst>
                                    </p:anim>
                                    <p:anim calcmode="lin" valueType="num">
                                      <p:cBhvr additive="base">
                                        <p:cTn id="44" dur="500" fill="hold"/>
                                        <p:tgtEl>
                                          <p:spTgt spid="72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gunshot.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7202"/>
                                        </p:tgtEl>
                                        <p:attrNameLst>
                                          <p:attrName>style.visibility</p:attrName>
                                        </p:attrNameLst>
                                      </p:cBhvr>
                                      <p:to>
                                        <p:strVal val="visible"/>
                                      </p:to>
                                    </p:set>
                                    <p:anim calcmode="lin" valueType="num">
                                      <p:cBhvr additive="base">
                                        <p:cTn id="49" dur="500" fill="hold"/>
                                        <p:tgtEl>
                                          <p:spTgt spid="7202"/>
                                        </p:tgtEl>
                                        <p:attrNameLst>
                                          <p:attrName>ppt_x</p:attrName>
                                        </p:attrNameLst>
                                      </p:cBhvr>
                                      <p:tavLst>
                                        <p:tav tm="0">
                                          <p:val>
                                            <p:strVal val="0-#ppt_w/2"/>
                                          </p:val>
                                        </p:tav>
                                        <p:tav tm="100000">
                                          <p:val>
                                            <p:strVal val="#ppt_x"/>
                                          </p:val>
                                        </p:tav>
                                      </p:tavLst>
                                    </p:anim>
                                    <p:anim calcmode="lin" valueType="num">
                                      <p:cBhvr additive="base">
                                        <p:cTn id="50" dur="500" fill="hold"/>
                                        <p:tgtEl>
                                          <p:spTgt spid="72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gunshot.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185"/>
                                        </p:tgtEl>
                                        <p:attrNameLst>
                                          <p:attrName>style.visibility</p:attrName>
                                        </p:attrNameLst>
                                      </p:cBhvr>
                                      <p:to>
                                        <p:strVal val="visible"/>
                                      </p:to>
                                    </p:set>
                                    <p:anim calcmode="lin" valueType="num">
                                      <p:cBhvr additive="base">
                                        <p:cTn id="55" dur="500" fill="hold"/>
                                        <p:tgtEl>
                                          <p:spTgt spid="7185"/>
                                        </p:tgtEl>
                                        <p:attrNameLst>
                                          <p:attrName>ppt_x</p:attrName>
                                        </p:attrNameLst>
                                      </p:cBhvr>
                                      <p:tavLst>
                                        <p:tav tm="0">
                                          <p:val>
                                            <p:strVal val="0-#ppt_w/2"/>
                                          </p:val>
                                        </p:tav>
                                        <p:tav tm="100000">
                                          <p:val>
                                            <p:strVal val="#ppt_x"/>
                                          </p:val>
                                        </p:tav>
                                      </p:tavLst>
                                    </p:anim>
                                    <p:anim calcmode="lin" valueType="num">
                                      <p:cBhvr additive="base">
                                        <p:cTn id="56" dur="500" fill="hold"/>
                                        <p:tgtEl>
                                          <p:spTgt spid="7185"/>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7186"/>
                                        </p:tgtEl>
                                        <p:attrNameLst>
                                          <p:attrName>style.visibility</p:attrName>
                                        </p:attrNameLst>
                                      </p:cBhvr>
                                      <p:to>
                                        <p:strVal val="visible"/>
                                      </p:to>
                                    </p:set>
                                    <p:anim calcmode="lin" valueType="num">
                                      <p:cBhvr additive="base">
                                        <p:cTn id="61" dur="500" fill="hold"/>
                                        <p:tgtEl>
                                          <p:spTgt spid="7186"/>
                                        </p:tgtEl>
                                        <p:attrNameLst>
                                          <p:attrName>ppt_x</p:attrName>
                                        </p:attrNameLst>
                                      </p:cBhvr>
                                      <p:tavLst>
                                        <p:tav tm="0">
                                          <p:val>
                                            <p:strVal val="0-#ppt_w/2"/>
                                          </p:val>
                                        </p:tav>
                                        <p:tav tm="100000">
                                          <p:val>
                                            <p:strVal val="#ppt_x"/>
                                          </p:val>
                                        </p:tav>
                                      </p:tavLst>
                                    </p:anim>
                                    <p:anim calcmode="lin" valueType="num">
                                      <p:cBhvr additive="base">
                                        <p:cTn id="62" dur="500" fill="hold"/>
                                        <p:tgtEl>
                                          <p:spTgt spid="71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85" grpId="0" animBg="1"/>
      <p:bldP spid="718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150813"/>
            <a:ext cx="9144000" cy="1746250"/>
          </a:xfrm>
          <a:prstGeom prst="rect">
            <a:avLst/>
          </a:prstGeom>
          <a:solidFill>
            <a:srgbClr val="FFFF99"/>
          </a:solidFill>
          <a:ln w="9525">
            <a:solidFill>
              <a:srgbClr val="FFFF99"/>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5400" b="1" dirty="0">
                <a:latin typeface="Times New Roman" panose="02020603050405020304" pitchFamily="18" charset="0"/>
                <a:cs typeface="PT Bold Heading" pitchFamily="2" charset="-78"/>
              </a:rPr>
              <a:t>هرمونات الغدد المجاورة للدرقية</a:t>
            </a:r>
          </a:p>
          <a:p>
            <a:pPr algn="ctr" eaLnBrk="1" hangingPunct="1"/>
            <a:r>
              <a:rPr lang="en-US" sz="5400" b="1" dirty="0">
                <a:latin typeface="Times New Roman" panose="02020603050405020304" pitchFamily="18" charset="0"/>
                <a:cs typeface="Times New Roman" panose="02020603050405020304" pitchFamily="18" charset="0"/>
              </a:rPr>
              <a:t>Parathyroid Gland Hormones</a:t>
            </a:r>
          </a:p>
        </p:txBody>
      </p:sp>
      <p:sp>
        <p:nvSpPr>
          <p:cNvPr id="8195" name="Text Box 3"/>
          <p:cNvSpPr txBox="1">
            <a:spLocks noChangeArrowheads="1"/>
          </p:cNvSpPr>
          <p:nvPr/>
        </p:nvSpPr>
        <p:spPr bwMode="auto">
          <a:xfrm>
            <a:off x="250825" y="2195513"/>
            <a:ext cx="864235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dirty="0" err="1">
                <a:cs typeface="PT Bold Heading" pitchFamily="2" charset="-78"/>
              </a:rPr>
              <a:t>الباراثورمون</a:t>
            </a:r>
            <a:endParaRPr lang="ar-SA" sz="4400" b="1" dirty="0">
              <a:cs typeface="PT Bold Heading" pitchFamily="2" charset="-78"/>
            </a:endParaRPr>
          </a:p>
          <a:p>
            <a:pPr eaLnBrk="1" hangingPunct="1"/>
            <a:r>
              <a:rPr lang="ar-SA" sz="3200" dirty="0" err="1"/>
              <a:t>ببتيد</a:t>
            </a:r>
            <a:r>
              <a:rPr lang="ar-SA" sz="3200" dirty="0"/>
              <a:t> عبارة عن 84 حمض أميني</a:t>
            </a:r>
            <a:endParaRPr lang="en-US" sz="3200" dirty="0"/>
          </a:p>
          <a:p>
            <a:pPr eaLnBrk="1" hangingPunct="1"/>
            <a:endParaRPr lang="ar-SA" sz="3200" b="1" dirty="0">
              <a:cs typeface="PT Bold Heading" pitchFamily="2" charset="-78"/>
            </a:endParaRPr>
          </a:p>
          <a:p>
            <a:pPr eaLnBrk="1" hangingPunct="1"/>
            <a:r>
              <a:rPr lang="ar-SA" sz="2800" b="1" dirty="0">
                <a:latin typeface="Times New Roman" panose="02020603050405020304" pitchFamily="18" charset="0"/>
                <a:cs typeface="Times New Roman" panose="02020603050405020304" pitchFamily="18" charset="0"/>
              </a:rPr>
              <a:t>يضاد </a:t>
            </a:r>
            <a:r>
              <a:rPr lang="ar-SA" sz="2800" b="1" dirty="0" err="1">
                <a:latin typeface="Times New Roman" panose="02020603050405020304" pitchFamily="18" charset="0"/>
                <a:cs typeface="Times New Roman" panose="02020603050405020304" pitchFamily="18" charset="0"/>
              </a:rPr>
              <a:t>الكالسيتونين</a:t>
            </a:r>
            <a:r>
              <a:rPr lang="ar-SA" sz="2800" b="1" dirty="0">
                <a:latin typeface="Times New Roman" panose="02020603050405020304" pitchFamily="18" charset="0"/>
                <a:cs typeface="Times New Roman" panose="02020603050405020304" pitchFamily="18" charset="0"/>
              </a:rPr>
              <a:t> في وظيفته</a:t>
            </a:r>
          </a:p>
          <a:p>
            <a:pPr eaLnBrk="1" hangingPunct="1"/>
            <a:r>
              <a:rPr lang="ar-SA" sz="2800" b="1" dirty="0">
                <a:latin typeface="Times New Roman" panose="02020603050405020304" pitchFamily="18" charset="0"/>
                <a:cs typeface="Times New Roman" panose="02020603050405020304" pitchFamily="18" charset="0"/>
              </a:rPr>
              <a:t>يحافظ علي تركيز الكالسيوم والفوسفات في الدم</a:t>
            </a:r>
            <a:endParaRPr lang="en-US" sz="2800" b="1" dirty="0">
              <a:latin typeface="Times New Roman" panose="02020603050405020304" pitchFamily="18" charset="0"/>
              <a:cs typeface="Times New Roman" panose="02020603050405020304" pitchFamily="18" charset="0"/>
            </a:endParaRPr>
          </a:p>
        </p:txBody>
      </p:sp>
      <p:sp>
        <p:nvSpPr>
          <p:cNvPr id="8198" name="Text Box 6"/>
          <p:cNvSpPr txBox="1">
            <a:spLocks noChangeArrowheads="1"/>
          </p:cNvSpPr>
          <p:nvPr/>
        </p:nvSpPr>
        <p:spPr bwMode="auto">
          <a:xfrm>
            <a:off x="0" y="5165725"/>
            <a:ext cx="88201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2800" b="1" dirty="0">
                <a:cs typeface="Times New Roman" panose="02020603050405020304" pitchFamily="18" charset="0"/>
              </a:rPr>
              <a:t>نقصه يؤدي لهبوط مستوي الكالسيوم</a:t>
            </a:r>
          </a:p>
          <a:p>
            <a:pPr eaLnBrk="1" hangingPunct="1"/>
            <a:r>
              <a:rPr lang="ar-SA" sz="2800" b="1" dirty="0">
                <a:cs typeface="Times New Roman" panose="02020603050405020304" pitchFamily="18" charset="0"/>
              </a:rPr>
              <a:t>وارتفاع شديد في مستوي الفوسفات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righ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wipe(right)">
                                      <p:cBhvr>
                                        <p:cTn id="12"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685800" y="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ar-SA" sz="4400">
                <a:solidFill>
                  <a:srgbClr val="800000"/>
                </a:solidFill>
                <a:cs typeface="MCS Taybah S_U round." pitchFamily="2" charset="-78"/>
              </a:rPr>
              <a:t>ثالثاَ : الغدد  جارات الدرقية وتفرز هرمون :</a:t>
            </a:r>
            <a:endParaRPr lang="en-US" sz="4000"/>
          </a:p>
        </p:txBody>
      </p:sp>
      <p:sp>
        <p:nvSpPr>
          <p:cNvPr id="8196" name="Text Box 4"/>
          <p:cNvSpPr txBox="1">
            <a:spLocks noChangeArrowheads="1"/>
          </p:cNvSpPr>
          <p:nvPr/>
        </p:nvSpPr>
        <p:spPr bwMode="auto">
          <a:xfrm>
            <a:off x="1676400" y="1524000"/>
            <a:ext cx="6705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ar-SA" sz="3200" dirty="0">
                <a:solidFill>
                  <a:schemeClr val="accent2"/>
                </a:solidFill>
                <a:cs typeface="MCS Madinah S_U normal." pitchFamily="2" charset="-78"/>
              </a:rPr>
              <a:t>     </a:t>
            </a:r>
            <a:r>
              <a:rPr lang="ar-SA" sz="4400" dirty="0">
                <a:solidFill>
                  <a:schemeClr val="accent2"/>
                </a:solidFill>
                <a:cs typeface="MCS Madinah S_U normal." pitchFamily="2" charset="-78"/>
              </a:rPr>
              <a:t>التنظيم </a:t>
            </a:r>
            <a:r>
              <a:rPr lang="ar-SA" sz="4400" dirty="0" err="1">
                <a:solidFill>
                  <a:schemeClr val="accent2"/>
                </a:solidFill>
                <a:cs typeface="MCS Madinah S_U normal." pitchFamily="2" charset="-78"/>
              </a:rPr>
              <a:t>الأيضي</a:t>
            </a:r>
            <a:r>
              <a:rPr lang="ar-SA" sz="4400" dirty="0">
                <a:solidFill>
                  <a:schemeClr val="accent2"/>
                </a:solidFill>
                <a:cs typeface="MCS Madinah S_U normal." pitchFamily="2" charset="-78"/>
              </a:rPr>
              <a:t> للغدة جارات الدرقية </a:t>
            </a:r>
            <a:endParaRPr lang="en-US" sz="4400" dirty="0">
              <a:solidFill>
                <a:schemeClr val="accent2"/>
              </a:solidFill>
            </a:endParaRPr>
          </a:p>
        </p:txBody>
      </p:sp>
      <p:sp>
        <p:nvSpPr>
          <p:cNvPr id="8197" name="AutoShape 5"/>
          <p:cNvSpPr>
            <a:spLocks noChangeArrowheads="1"/>
          </p:cNvSpPr>
          <p:nvPr/>
        </p:nvSpPr>
        <p:spPr bwMode="auto">
          <a:xfrm>
            <a:off x="3200400" y="2438400"/>
            <a:ext cx="4267200" cy="685800"/>
          </a:xfrm>
          <a:prstGeom prst="roundRect">
            <a:avLst>
              <a:gd name="adj" fmla="val 16667"/>
            </a:avLst>
          </a:prstGeom>
          <a:gradFill rotWithShape="0">
            <a:gsLst>
              <a:gs pos="0">
                <a:srgbClr val="FF9966"/>
              </a:gs>
              <a:gs pos="100000">
                <a:schemeClr val="bg1"/>
              </a:gs>
            </a:gsLst>
            <a:path path="shape">
              <a:fillToRect l="50000" t="50000" r="50000" b="50000"/>
            </a:path>
          </a:gradFill>
          <a:ln w="57150" cmpd="thinThick">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t>انخفاض نسبة الكالسيوم والفسفور في الدم</a:t>
            </a:r>
            <a:r>
              <a:rPr lang="ar-SA"/>
              <a:t> </a:t>
            </a:r>
            <a:endParaRPr lang="en-US"/>
          </a:p>
        </p:txBody>
      </p:sp>
      <p:sp>
        <p:nvSpPr>
          <p:cNvPr id="8198" name="AutoShape 6"/>
          <p:cNvSpPr>
            <a:spLocks noChangeArrowheads="1"/>
          </p:cNvSpPr>
          <p:nvPr/>
        </p:nvSpPr>
        <p:spPr bwMode="auto">
          <a:xfrm>
            <a:off x="6477000" y="3352800"/>
            <a:ext cx="2362200" cy="685800"/>
          </a:xfrm>
          <a:prstGeom prst="roundRect">
            <a:avLst>
              <a:gd name="adj" fmla="val 16667"/>
            </a:avLst>
          </a:prstGeom>
          <a:gradFill rotWithShape="0">
            <a:gsLst>
              <a:gs pos="0">
                <a:srgbClr val="FF9966"/>
              </a:gs>
              <a:gs pos="100000">
                <a:schemeClr val="bg1"/>
              </a:gs>
            </a:gsLst>
            <a:path path="shape">
              <a:fillToRect l="50000" t="50000" r="50000" b="50000"/>
            </a:path>
          </a:gradFill>
          <a:ln w="57150" cmpd="thinThick">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t>الغدة جارات الدرقية </a:t>
            </a:r>
            <a:r>
              <a:rPr lang="ar-SA"/>
              <a:t> </a:t>
            </a:r>
            <a:endParaRPr lang="en-US"/>
          </a:p>
        </p:txBody>
      </p:sp>
      <p:sp>
        <p:nvSpPr>
          <p:cNvPr id="8199" name="AutoShape 7"/>
          <p:cNvSpPr>
            <a:spLocks noChangeArrowheads="1"/>
          </p:cNvSpPr>
          <p:nvPr/>
        </p:nvSpPr>
        <p:spPr bwMode="auto">
          <a:xfrm>
            <a:off x="6477000" y="4267200"/>
            <a:ext cx="2362200" cy="685800"/>
          </a:xfrm>
          <a:prstGeom prst="roundRect">
            <a:avLst>
              <a:gd name="adj" fmla="val 16667"/>
            </a:avLst>
          </a:prstGeom>
          <a:gradFill rotWithShape="0">
            <a:gsLst>
              <a:gs pos="0">
                <a:srgbClr val="FF9966"/>
              </a:gs>
              <a:gs pos="100000">
                <a:schemeClr val="bg1"/>
              </a:gs>
            </a:gsLst>
            <a:path path="shape">
              <a:fillToRect l="50000" t="50000" r="50000" b="50000"/>
            </a:path>
          </a:gradFill>
          <a:ln w="57150" cmpd="thinThick">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PTH</a:t>
            </a:r>
            <a:r>
              <a:rPr lang="ar-SA" b="1"/>
              <a:t> </a:t>
            </a:r>
            <a:r>
              <a:rPr lang="ar-SA"/>
              <a:t> </a:t>
            </a:r>
            <a:endParaRPr lang="en-US"/>
          </a:p>
        </p:txBody>
      </p:sp>
      <p:sp>
        <p:nvSpPr>
          <p:cNvPr id="8200" name="AutoShape 8"/>
          <p:cNvSpPr>
            <a:spLocks noChangeArrowheads="1"/>
          </p:cNvSpPr>
          <p:nvPr/>
        </p:nvSpPr>
        <p:spPr bwMode="auto">
          <a:xfrm>
            <a:off x="6477000" y="5334000"/>
            <a:ext cx="2362200" cy="685800"/>
          </a:xfrm>
          <a:prstGeom prst="roundRect">
            <a:avLst>
              <a:gd name="adj" fmla="val 16667"/>
            </a:avLst>
          </a:prstGeom>
          <a:gradFill rotWithShape="0">
            <a:gsLst>
              <a:gs pos="0">
                <a:srgbClr val="FF9966"/>
              </a:gs>
              <a:gs pos="100000">
                <a:schemeClr val="bg1"/>
              </a:gs>
            </a:gsLst>
            <a:path path="shape">
              <a:fillToRect l="50000" t="50000" r="50000" b="50000"/>
            </a:path>
          </a:gradFill>
          <a:ln w="57150" cmpd="thinThick">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t>العظام والكليتين </a:t>
            </a:r>
            <a:endParaRPr lang="en-US"/>
          </a:p>
        </p:txBody>
      </p:sp>
      <p:sp>
        <p:nvSpPr>
          <p:cNvPr id="8201" name="AutoShape 9"/>
          <p:cNvSpPr>
            <a:spLocks noChangeArrowheads="1"/>
          </p:cNvSpPr>
          <p:nvPr/>
        </p:nvSpPr>
        <p:spPr bwMode="auto">
          <a:xfrm>
            <a:off x="1371600" y="5181600"/>
            <a:ext cx="2362200" cy="685800"/>
          </a:xfrm>
          <a:prstGeom prst="roundRect">
            <a:avLst>
              <a:gd name="adj" fmla="val 16667"/>
            </a:avLst>
          </a:prstGeom>
          <a:gradFill rotWithShape="0">
            <a:gsLst>
              <a:gs pos="0">
                <a:srgbClr val="FF9966"/>
              </a:gs>
              <a:gs pos="100000">
                <a:schemeClr val="bg1"/>
              </a:gs>
            </a:gsLst>
            <a:path path="shape">
              <a:fillToRect l="50000" t="50000" r="50000" b="50000"/>
            </a:path>
          </a:gradFill>
          <a:ln w="57150" cmpd="thinThick">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Ca </a:t>
            </a:r>
            <a:r>
              <a:rPr lang="ar-SA" b="1"/>
              <a:t> إلى الدم  </a:t>
            </a:r>
            <a:endParaRPr lang="en-US"/>
          </a:p>
        </p:txBody>
      </p:sp>
      <p:sp>
        <p:nvSpPr>
          <p:cNvPr id="8202" name="Line 10"/>
          <p:cNvSpPr>
            <a:spLocks noChangeShapeType="1"/>
          </p:cNvSpPr>
          <p:nvPr/>
        </p:nvSpPr>
        <p:spPr bwMode="auto">
          <a:xfrm>
            <a:off x="7467600" y="2819400"/>
            <a:ext cx="762000" cy="5334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3" name="Line 11"/>
          <p:cNvSpPr>
            <a:spLocks noChangeShapeType="1"/>
          </p:cNvSpPr>
          <p:nvPr/>
        </p:nvSpPr>
        <p:spPr bwMode="auto">
          <a:xfrm>
            <a:off x="7696200" y="4038600"/>
            <a:ext cx="0" cy="2286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4" name="Line 12"/>
          <p:cNvSpPr>
            <a:spLocks noChangeShapeType="1"/>
          </p:cNvSpPr>
          <p:nvPr/>
        </p:nvSpPr>
        <p:spPr bwMode="auto">
          <a:xfrm>
            <a:off x="7620000" y="4953000"/>
            <a:ext cx="0" cy="38100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5" name="Line 13"/>
          <p:cNvSpPr>
            <a:spLocks noChangeShapeType="1"/>
          </p:cNvSpPr>
          <p:nvPr/>
        </p:nvSpPr>
        <p:spPr bwMode="auto">
          <a:xfrm flipH="1" flipV="1">
            <a:off x="3810000" y="5638800"/>
            <a:ext cx="26670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6" name="Line 14"/>
          <p:cNvSpPr>
            <a:spLocks noChangeShapeType="1"/>
          </p:cNvSpPr>
          <p:nvPr/>
        </p:nvSpPr>
        <p:spPr bwMode="auto">
          <a:xfrm flipV="1">
            <a:off x="2438400" y="3581400"/>
            <a:ext cx="0" cy="15240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7" name="Line 15"/>
          <p:cNvSpPr>
            <a:spLocks noChangeShapeType="1"/>
          </p:cNvSpPr>
          <p:nvPr/>
        </p:nvSpPr>
        <p:spPr bwMode="auto">
          <a:xfrm>
            <a:off x="2438400" y="3581400"/>
            <a:ext cx="4038600" cy="0"/>
          </a:xfrm>
          <a:prstGeom prst="line">
            <a:avLst/>
          </a:prstGeom>
          <a:noFill/>
          <a:ln w="190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8" name="Text Box 16"/>
          <p:cNvSpPr txBox="1">
            <a:spLocks noChangeArrowheads="1"/>
          </p:cNvSpPr>
          <p:nvPr/>
        </p:nvSpPr>
        <p:spPr bwMode="auto">
          <a:xfrm>
            <a:off x="0" y="6172200"/>
            <a:ext cx="632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t>الزائد يطرح عن طريق الكليتين إلى الخارج أو يرسب في العظام </a:t>
            </a:r>
            <a:endParaRPr lang="en-US"/>
          </a:p>
        </p:txBody>
      </p:sp>
      <p:sp>
        <p:nvSpPr>
          <p:cNvPr id="8209" name="Line 17"/>
          <p:cNvSpPr>
            <a:spLocks noChangeShapeType="1"/>
          </p:cNvSpPr>
          <p:nvPr/>
        </p:nvSpPr>
        <p:spPr bwMode="auto">
          <a:xfrm>
            <a:off x="3733800" y="5791200"/>
            <a:ext cx="228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Text Box 18"/>
          <p:cNvSpPr txBox="1">
            <a:spLocks noChangeArrowheads="1"/>
          </p:cNvSpPr>
          <p:nvPr/>
        </p:nvSpPr>
        <p:spPr bwMode="auto">
          <a:xfrm>
            <a:off x="4343400" y="4419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t> جارات الدرقية </a:t>
            </a:r>
            <a:endParaRPr lang="en-US"/>
          </a:p>
        </p:txBody>
      </p:sp>
      <p:sp>
        <p:nvSpPr>
          <p:cNvPr id="8211" name="Text Box 19"/>
          <p:cNvSpPr txBox="1">
            <a:spLocks noChangeArrowheads="1"/>
          </p:cNvSpPr>
          <p:nvPr/>
        </p:nvSpPr>
        <p:spPr bwMode="auto">
          <a:xfrm>
            <a:off x="2057400" y="30480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t>( - )  </a:t>
            </a:r>
            <a:endParaRPr lang="en-US"/>
          </a:p>
        </p:txBody>
      </p:sp>
      <p:sp>
        <p:nvSpPr>
          <p:cNvPr id="8212" name="Text Box 20"/>
          <p:cNvSpPr txBox="1">
            <a:spLocks noChangeArrowheads="1"/>
          </p:cNvSpPr>
          <p:nvPr/>
        </p:nvSpPr>
        <p:spPr bwMode="auto">
          <a:xfrm>
            <a:off x="7924800" y="25908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a:t>( + )  </a:t>
            </a:r>
            <a:endParaRPr lang="en-US"/>
          </a:p>
        </p:txBody>
      </p:sp>
      <p:sp>
        <p:nvSpPr>
          <p:cNvPr id="8195" name="Text Box 3"/>
          <p:cNvSpPr txBox="1">
            <a:spLocks noChangeArrowheads="1"/>
          </p:cNvSpPr>
          <p:nvPr/>
        </p:nvSpPr>
        <p:spPr bwMode="auto">
          <a:xfrm>
            <a:off x="1600200" y="762000"/>
            <a:ext cx="7162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ar-SA" sz="3200" dirty="0">
                <a:solidFill>
                  <a:schemeClr val="accent2"/>
                </a:solidFill>
                <a:cs typeface="MCS Madinah S_U normal." pitchFamily="2" charset="-78"/>
              </a:rPr>
              <a:t>     </a:t>
            </a:r>
            <a:r>
              <a:rPr lang="ar-SA" sz="4400" dirty="0">
                <a:solidFill>
                  <a:schemeClr val="accent2"/>
                </a:solidFill>
                <a:cs typeface="MCS Madinah S_U normal." pitchFamily="2" charset="-78"/>
              </a:rPr>
              <a:t>- هرمون جارات الدرقية ( </a:t>
            </a:r>
            <a:r>
              <a:rPr lang="en-US" sz="4400" dirty="0">
                <a:solidFill>
                  <a:schemeClr val="accent2"/>
                </a:solidFill>
                <a:cs typeface="MCS Madinah S_U normal." pitchFamily="2" charset="-78"/>
              </a:rPr>
              <a:t>PTH</a:t>
            </a:r>
            <a:r>
              <a:rPr lang="ar-SA" sz="4400" dirty="0">
                <a:solidFill>
                  <a:schemeClr val="accent2"/>
                </a:solidFill>
                <a:cs typeface="MCS Madinah S_U normal." pitchFamily="2" charset="-78"/>
              </a:rPr>
              <a:t>) </a:t>
            </a:r>
            <a:endParaRPr lang="en-US" sz="4400" dirty="0">
              <a:solidFill>
                <a:schemeClr val="accent2"/>
              </a:solidFill>
            </a:endParaRPr>
          </a:p>
        </p:txBody>
      </p:sp>
    </p:spTree>
    <p:extLst>
      <p:ext uri="{BB962C8B-B14F-4D97-AF65-F5344CB8AC3E}">
        <p14:creationId xmlns:p14="http://schemas.microsoft.com/office/powerpoint/2010/main" val="534439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0" fill="hold"/>
                                        <p:tgtEl>
                                          <p:spTgt spid="8194"/>
                                        </p:tgtEl>
                                        <p:attrNameLst>
                                          <p:attrName>ppt_w</p:attrName>
                                        </p:attrNameLst>
                                      </p:cBhvr>
                                      <p:tavLst>
                                        <p:tav tm="0" fmla="#ppt_w*sin(2.5*pi*$)">
                                          <p:val>
                                            <p:fltVal val="0"/>
                                          </p:val>
                                        </p:tav>
                                        <p:tav tm="100000">
                                          <p:val>
                                            <p:fltVal val="1"/>
                                          </p:val>
                                        </p:tav>
                                      </p:tavLst>
                                    </p:anim>
                                    <p:anim calcmode="lin" valueType="num">
                                      <p:cBhvr>
                                        <p:cTn id="8" dur="5000" fill="hold"/>
                                        <p:tgtEl>
                                          <p:spTgt spid="819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projcto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0" fill="hold"/>
                                        <p:tgtEl>
                                          <p:spTgt spid="8195"/>
                                        </p:tgtEl>
                                        <p:attrNameLst>
                                          <p:attrName>ppt_x</p:attrName>
                                        </p:attrNameLst>
                                      </p:cBhvr>
                                      <p:tavLst>
                                        <p:tav tm="0">
                                          <p:val>
                                            <p:strVal val="1+#ppt_w/2"/>
                                          </p:val>
                                        </p:tav>
                                        <p:tav tm="100000">
                                          <p:val>
                                            <p:strVal val="#ppt_x"/>
                                          </p:val>
                                        </p:tav>
                                      </p:tavLst>
                                    </p:anim>
                                    <p:anim calcmode="lin" valueType="num">
                                      <p:cBhvr additive="base">
                                        <p:cTn id="14" dur="5000" fill="hold"/>
                                        <p:tgtEl>
                                          <p:spTgt spid="81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slide(fromBottom)">
                                      <p:cBhvr>
                                        <p:cTn id="19" dur="500"/>
                                        <p:tgtEl>
                                          <p:spTgt spid="8196"/>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8197"/>
                                        </p:tgtEl>
                                        <p:attrNameLst>
                                          <p:attrName>style.visibility</p:attrName>
                                        </p:attrNameLst>
                                      </p:cBhvr>
                                      <p:to>
                                        <p:strVal val="visible"/>
                                      </p:to>
                                    </p:set>
                                    <p:animEffect transition="in" filter="slide(fromBottom)">
                                      <p:cBhvr>
                                        <p:cTn id="24" dur="500"/>
                                        <p:tgtEl>
                                          <p:spTgt spid="8197"/>
                                        </p:tgtEl>
                                      </p:cBhvr>
                                    </p:animEffect>
                                  </p:childTnLst>
                                  <p:subTnLst>
                                    <p:audio>
                                      <p:cMediaNode>
                                        <p:cTn display="0" masterRel="sameClick">
                                          <p:stCondLst>
                                            <p:cond evt="begin" delay="0">
                                              <p:tn val="22"/>
                                            </p:cond>
                                          </p:stCondLst>
                                          <p:endCondLst>
                                            <p:cond evt="onStopAudio" delay="0">
                                              <p:tgtEl>
                                                <p:sldTgt/>
                                              </p:tgtEl>
                                            </p:cond>
                                          </p:endCondLst>
                                        </p:cTn>
                                        <p:tgtEl>
                                          <p:sndTgt r:embed="rId4" name="typ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202"/>
                                        </p:tgtEl>
                                        <p:attrNameLst>
                                          <p:attrName>style.visibility</p:attrName>
                                        </p:attrNameLst>
                                      </p:cBhvr>
                                      <p:to>
                                        <p:strVal val="visible"/>
                                      </p:to>
                                    </p:set>
                                    <p:anim calcmode="lin" valueType="num">
                                      <p:cBhvr additive="base">
                                        <p:cTn id="29" dur="500" fill="hold"/>
                                        <p:tgtEl>
                                          <p:spTgt spid="8202"/>
                                        </p:tgtEl>
                                        <p:attrNameLst>
                                          <p:attrName>ppt_x</p:attrName>
                                        </p:attrNameLst>
                                      </p:cBhvr>
                                      <p:tavLst>
                                        <p:tav tm="0">
                                          <p:val>
                                            <p:strVal val="0-#ppt_w/2"/>
                                          </p:val>
                                        </p:tav>
                                        <p:tav tm="100000">
                                          <p:val>
                                            <p:strVal val="#ppt_x"/>
                                          </p:val>
                                        </p:tav>
                                      </p:tavLst>
                                    </p:anim>
                                    <p:anim calcmode="lin" valueType="num">
                                      <p:cBhvr additive="base">
                                        <p:cTn id="30" dur="500" fill="hold"/>
                                        <p:tgtEl>
                                          <p:spTgt spid="8202"/>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8198"/>
                                        </p:tgtEl>
                                        <p:attrNameLst>
                                          <p:attrName>style.visibility</p:attrName>
                                        </p:attrNameLst>
                                      </p:cBhvr>
                                      <p:to>
                                        <p:strVal val="visible"/>
                                      </p:to>
                                    </p:set>
                                    <p:anim calcmode="lin" valueType="num">
                                      <p:cBhvr additive="base">
                                        <p:cTn id="35" dur="500" fill="hold"/>
                                        <p:tgtEl>
                                          <p:spTgt spid="8198"/>
                                        </p:tgtEl>
                                        <p:attrNameLst>
                                          <p:attrName>ppt_x</p:attrName>
                                        </p:attrNameLst>
                                      </p:cBhvr>
                                      <p:tavLst>
                                        <p:tav tm="0">
                                          <p:val>
                                            <p:strVal val="0-#ppt_w/2"/>
                                          </p:val>
                                        </p:tav>
                                        <p:tav tm="100000">
                                          <p:val>
                                            <p:strVal val="#ppt_x"/>
                                          </p:val>
                                        </p:tav>
                                      </p:tavLst>
                                    </p:anim>
                                    <p:anim calcmode="lin" valueType="num">
                                      <p:cBhvr additive="base">
                                        <p:cTn id="36" dur="500" fill="hold"/>
                                        <p:tgtEl>
                                          <p:spTgt spid="81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typ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8203"/>
                                        </p:tgtEl>
                                        <p:attrNameLst>
                                          <p:attrName>style.visibility</p:attrName>
                                        </p:attrNameLst>
                                      </p:cBhvr>
                                      <p:to>
                                        <p:strVal val="visible"/>
                                      </p:to>
                                    </p:set>
                                    <p:anim calcmode="lin" valueType="num">
                                      <p:cBhvr additive="base">
                                        <p:cTn id="41" dur="500" fill="hold"/>
                                        <p:tgtEl>
                                          <p:spTgt spid="8203"/>
                                        </p:tgtEl>
                                        <p:attrNameLst>
                                          <p:attrName>ppt_x</p:attrName>
                                        </p:attrNameLst>
                                      </p:cBhvr>
                                      <p:tavLst>
                                        <p:tav tm="0">
                                          <p:val>
                                            <p:strVal val="0-#ppt_w/2"/>
                                          </p:val>
                                        </p:tav>
                                        <p:tav tm="100000">
                                          <p:val>
                                            <p:strVal val="#ppt_x"/>
                                          </p:val>
                                        </p:tav>
                                      </p:tavLst>
                                    </p:anim>
                                    <p:anim calcmode="lin" valueType="num">
                                      <p:cBhvr additive="base">
                                        <p:cTn id="42"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8199"/>
                                        </p:tgtEl>
                                        <p:attrNameLst>
                                          <p:attrName>style.visibility</p:attrName>
                                        </p:attrNameLst>
                                      </p:cBhvr>
                                      <p:to>
                                        <p:strVal val="visible"/>
                                      </p:to>
                                    </p:set>
                                    <p:anim calcmode="lin" valueType="num">
                                      <p:cBhvr additive="base">
                                        <p:cTn id="47" dur="500" fill="hold"/>
                                        <p:tgtEl>
                                          <p:spTgt spid="8199"/>
                                        </p:tgtEl>
                                        <p:attrNameLst>
                                          <p:attrName>ppt_x</p:attrName>
                                        </p:attrNameLst>
                                      </p:cBhvr>
                                      <p:tavLst>
                                        <p:tav tm="0">
                                          <p:val>
                                            <p:strVal val="0-#ppt_w/2"/>
                                          </p:val>
                                        </p:tav>
                                        <p:tav tm="100000">
                                          <p:val>
                                            <p:strVal val="#ppt_x"/>
                                          </p:val>
                                        </p:tav>
                                      </p:tavLst>
                                    </p:anim>
                                    <p:anim calcmode="lin" valueType="num">
                                      <p:cBhvr additive="base">
                                        <p:cTn id="48" dur="500" fill="hold"/>
                                        <p:tgtEl>
                                          <p:spTgt spid="81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5" name="ricochet.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8204"/>
                                        </p:tgtEl>
                                        <p:attrNameLst>
                                          <p:attrName>style.visibility</p:attrName>
                                        </p:attrNameLst>
                                      </p:cBhvr>
                                      <p:to>
                                        <p:strVal val="visible"/>
                                      </p:to>
                                    </p:set>
                                    <p:anim calcmode="lin" valueType="num">
                                      <p:cBhvr additive="base">
                                        <p:cTn id="53" dur="500" fill="hold"/>
                                        <p:tgtEl>
                                          <p:spTgt spid="8204"/>
                                        </p:tgtEl>
                                        <p:attrNameLst>
                                          <p:attrName>ppt_x</p:attrName>
                                        </p:attrNameLst>
                                      </p:cBhvr>
                                      <p:tavLst>
                                        <p:tav tm="0">
                                          <p:val>
                                            <p:strVal val="0-#ppt_w/2"/>
                                          </p:val>
                                        </p:tav>
                                        <p:tav tm="100000">
                                          <p:val>
                                            <p:strVal val="#ppt_x"/>
                                          </p:val>
                                        </p:tav>
                                      </p:tavLst>
                                    </p:anim>
                                    <p:anim calcmode="lin" valueType="num">
                                      <p:cBhvr additive="base">
                                        <p:cTn id="54" dur="5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8200"/>
                                        </p:tgtEl>
                                        <p:attrNameLst>
                                          <p:attrName>style.visibility</p:attrName>
                                        </p:attrNameLst>
                                      </p:cBhvr>
                                      <p:to>
                                        <p:strVal val="visible"/>
                                      </p:to>
                                    </p:set>
                                    <p:anim calcmode="lin" valueType="num">
                                      <p:cBhvr additive="base">
                                        <p:cTn id="59" dur="500" fill="hold"/>
                                        <p:tgtEl>
                                          <p:spTgt spid="8200"/>
                                        </p:tgtEl>
                                        <p:attrNameLst>
                                          <p:attrName>ppt_x</p:attrName>
                                        </p:attrNameLst>
                                      </p:cBhvr>
                                      <p:tavLst>
                                        <p:tav tm="0">
                                          <p:val>
                                            <p:strVal val="0-#ppt_w/2"/>
                                          </p:val>
                                        </p:tav>
                                        <p:tav tm="100000">
                                          <p:val>
                                            <p:strVal val="#ppt_x"/>
                                          </p:val>
                                        </p:tav>
                                      </p:tavLst>
                                    </p:anim>
                                    <p:anim calcmode="lin" valueType="num">
                                      <p:cBhvr additive="base">
                                        <p:cTn id="60" dur="500" fill="hold"/>
                                        <p:tgtEl>
                                          <p:spTgt spid="82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5" name="ricochet.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8205"/>
                                        </p:tgtEl>
                                        <p:attrNameLst>
                                          <p:attrName>style.visibility</p:attrName>
                                        </p:attrNameLst>
                                      </p:cBhvr>
                                      <p:to>
                                        <p:strVal val="visible"/>
                                      </p:to>
                                    </p:set>
                                    <p:anim calcmode="lin" valueType="num">
                                      <p:cBhvr additive="base">
                                        <p:cTn id="65" dur="500" fill="hold"/>
                                        <p:tgtEl>
                                          <p:spTgt spid="8205"/>
                                        </p:tgtEl>
                                        <p:attrNameLst>
                                          <p:attrName>ppt_x</p:attrName>
                                        </p:attrNameLst>
                                      </p:cBhvr>
                                      <p:tavLst>
                                        <p:tav tm="0">
                                          <p:val>
                                            <p:strVal val="0-#ppt_w/2"/>
                                          </p:val>
                                        </p:tav>
                                        <p:tav tm="100000">
                                          <p:val>
                                            <p:strVal val="#ppt_x"/>
                                          </p:val>
                                        </p:tav>
                                      </p:tavLst>
                                    </p:anim>
                                    <p:anim calcmode="lin" valueType="num">
                                      <p:cBhvr additive="base">
                                        <p:cTn id="66" dur="500" fill="hold"/>
                                        <p:tgtEl>
                                          <p:spTgt spid="82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5" name="ricochet.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8201"/>
                                        </p:tgtEl>
                                        <p:attrNameLst>
                                          <p:attrName>style.visibility</p:attrName>
                                        </p:attrNameLst>
                                      </p:cBhvr>
                                      <p:to>
                                        <p:strVal val="visible"/>
                                      </p:to>
                                    </p:set>
                                    <p:anim calcmode="lin" valueType="num">
                                      <p:cBhvr additive="base">
                                        <p:cTn id="71" dur="500" fill="hold"/>
                                        <p:tgtEl>
                                          <p:spTgt spid="8201"/>
                                        </p:tgtEl>
                                        <p:attrNameLst>
                                          <p:attrName>ppt_x</p:attrName>
                                        </p:attrNameLst>
                                      </p:cBhvr>
                                      <p:tavLst>
                                        <p:tav tm="0">
                                          <p:val>
                                            <p:strVal val="0-#ppt_w/2"/>
                                          </p:val>
                                        </p:tav>
                                        <p:tav tm="100000">
                                          <p:val>
                                            <p:strVal val="#ppt_x"/>
                                          </p:val>
                                        </p:tav>
                                      </p:tavLst>
                                    </p:anim>
                                    <p:anim calcmode="lin" valueType="num">
                                      <p:cBhvr additive="base">
                                        <p:cTn id="72" dur="500" fill="hold"/>
                                        <p:tgtEl>
                                          <p:spTgt spid="82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5" name="ricochet.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8206"/>
                                        </p:tgtEl>
                                        <p:attrNameLst>
                                          <p:attrName>style.visibility</p:attrName>
                                        </p:attrNameLst>
                                      </p:cBhvr>
                                      <p:to>
                                        <p:strVal val="visible"/>
                                      </p:to>
                                    </p:set>
                                    <p:anim calcmode="lin" valueType="num">
                                      <p:cBhvr additive="base">
                                        <p:cTn id="77" dur="500" fill="hold"/>
                                        <p:tgtEl>
                                          <p:spTgt spid="8206"/>
                                        </p:tgtEl>
                                        <p:attrNameLst>
                                          <p:attrName>ppt_x</p:attrName>
                                        </p:attrNameLst>
                                      </p:cBhvr>
                                      <p:tavLst>
                                        <p:tav tm="0">
                                          <p:val>
                                            <p:strVal val="0-#ppt_w/2"/>
                                          </p:val>
                                        </p:tav>
                                        <p:tav tm="100000">
                                          <p:val>
                                            <p:strVal val="#ppt_x"/>
                                          </p:val>
                                        </p:tav>
                                      </p:tavLst>
                                    </p:anim>
                                    <p:anim calcmode="lin" valueType="num">
                                      <p:cBhvr additive="base">
                                        <p:cTn id="78" dur="500" fill="hold"/>
                                        <p:tgtEl>
                                          <p:spTgt spid="8206"/>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8207"/>
                                        </p:tgtEl>
                                        <p:attrNameLst>
                                          <p:attrName>style.visibility</p:attrName>
                                        </p:attrNameLst>
                                      </p:cBhvr>
                                      <p:to>
                                        <p:strVal val="visible"/>
                                      </p:to>
                                    </p:set>
                                    <p:anim calcmode="lin" valueType="num">
                                      <p:cBhvr additive="base">
                                        <p:cTn id="83" dur="500" fill="hold"/>
                                        <p:tgtEl>
                                          <p:spTgt spid="8207"/>
                                        </p:tgtEl>
                                        <p:attrNameLst>
                                          <p:attrName>ppt_x</p:attrName>
                                        </p:attrNameLst>
                                      </p:cBhvr>
                                      <p:tavLst>
                                        <p:tav tm="0">
                                          <p:val>
                                            <p:strVal val="0-#ppt_w/2"/>
                                          </p:val>
                                        </p:tav>
                                        <p:tav tm="100000">
                                          <p:val>
                                            <p:strVal val="#ppt_x"/>
                                          </p:val>
                                        </p:tav>
                                      </p:tavLst>
                                    </p:anim>
                                    <p:anim calcmode="lin" valueType="num">
                                      <p:cBhvr additive="base">
                                        <p:cTn id="84" dur="500" fill="hold"/>
                                        <p:tgtEl>
                                          <p:spTgt spid="8207"/>
                                        </p:tgtEl>
                                        <p:attrNameLst>
                                          <p:attrName>ppt_y</p:attrName>
                                        </p:attrNameLst>
                                      </p:cBhvr>
                                      <p:tavLst>
                                        <p:tav tm="0">
                                          <p:val>
                                            <p:strVal val="#ppt_y"/>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8208"/>
                                        </p:tgtEl>
                                        <p:attrNameLst>
                                          <p:attrName>style.visibility</p:attrName>
                                        </p:attrNameLst>
                                      </p:cBhvr>
                                      <p:to>
                                        <p:strVal val="visible"/>
                                      </p:to>
                                    </p:set>
                                    <p:anim calcmode="lin" valueType="num">
                                      <p:cBhvr additive="base">
                                        <p:cTn id="89" dur="500" fill="hold"/>
                                        <p:tgtEl>
                                          <p:spTgt spid="8208"/>
                                        </p:tgtEl>
                                        <p:attrNameLst>
                                          <p:attrName>ppt_x</p:attrName>
                                        </p:attrNameLst>
                                      </p:cBhvr>
                                      <p:tavLst>
                                        <p:tav tm="0">
                                          <p:val>
                                            <p:strVal val="0-#ppt_w/2"/>
                                          </p:val>
                                        </p:tav>
                                        <p:tav tm="100000">
                                          <p:val>
                                            <p:strVal val="#ppt_x"/>
                                          </p:val>
                                        </p:tav>
                                      </p:tavLst>
                                    </p:anim>
                                    <p:anim calcmode="lin" valueType="num">
                                      <p:cBhvr additive="base">
                                        <p:cTn id="90" dur="500" fill="hold"/>
                                        <p:tgtEl>
                                          <p:spTgt spid="8208"/>
                                        </p:tgtEl>
                                        <p:attrNameLst>
                                          <p:attrName>ppt_y</p:attrName>
                                        </p:attrNameLst>
                                      </p:cBhvr>
                                      <p:tavLst>
                                        <p:tav tm="0">
                                          <p:val>
                                            <p:strVal val="#ppt_y"/>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8209"/>
                                        </p:tgtEl>
                                        <p:attrNameLst>
                                          <p:attrName>style.visibility</p:attrName>
                                        </p:attrNameLst>
                                      </p:cBhvr>
                                      <p:to>
                                        <p:strVal val="visible"/>
                                      </p:to>
                                    </p:set>
                                    <p:anim calcmode="lin" valueType="num">
                                      <p:cBhvr additive="base">
                                        <p:cTn id="95" dur="500" fill="hold"/>
                                        <p:tgtEl>
                                          <p:spTgt spid="8209"/>
                                        </p:tgtEl>
                                        <p:attrNameLst>
                                          <p:attrName>ppt_x</p:attrName>
                                        </p:attrNameLst>
                                      </p:cBhvr>
                                      <p:tavLst>
                                        <p:tav tm="0">
                                          <p:val>
                                            <p:strVal val="0-#ppt_w/2"/>
                                          </p:val>
                                        </p:tav>
                                        <p:tav tm="100000">
                                          <p:val>
                                            <p:strVal val="#ppt_x"/>
                                          </p:val>
                                        </p:tav>
                                      </p:tavLst>
                                    </p:anim>
                                    <p:anim calcmode="lin" valueType="num">
                                      <p:cBhvr additive="base">
                                        <p:cTn id="96" dur="500" fill="hold"/>
                                        <p:tgtEl>
                                          <p:spTgt spid="8209"/>
                                        </p:tgtEl>
                                        <p:attrNameLst>
                                          <p:attrName>ppt_y</p:attrName>
                                        </p:attrNameLst>
                                      </p:cBhvr>
                                      <p:tavLst>
                                        <p:tav tm="0">
                                          <p:val>
                                            <p:strVal val="#ppt_y"/>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8210"/>
                                        </p:tgtEl>
                                        <p:attrNameLst>
                                          <p:attrName>style.visibility</p:attrName>
                                        </p:attrNameLst>
                                      </p:cBhvr>
                                      <p:to>
                                        <p:strVal val="visible"/>
                                      </p:to>
                                    </p:set>
                                    <p:anim calcmode="lin" valueType="num">
                                      <p:cBhvr additive="base">
                                        <p:cTn id="101" dur="500" fill="hold"/>
                                        <p:tgtEl>
                                          <p:spTgt spid="8210"/>
                                        </p:tgtEl>
                                        <p:attrNameLst>
                                          <p:attrName>ppt_x</p:attrName>
                                        </p:attrNameLst>
                                      </p:cBhvr>
                                      <p:tavLst>
                                        <p:tav tm="0">
                                          <p:val>
                                            <p:strVal val="0-#ppt_w/2"/>
                                          </p:val>
                                        </p:tav>
                                        <p:tav tm="100000">
                                          <p:val>
                                            <p:strVal val="#ppt_x"/>
                                          </p:val>
                                        </p:tav>
                                      </p:tavLst>
                                    </p:anim>
                                    <p:anim calcmode="lin" valueType="num">
                                      <p:cBhvr additive="base">
                                        <p:cTn id="102" dur="500" fill="hold"/>
                                        <p:tgtEl>
                                          <p:spTgt spid="8210"/>
                                        </p:tgtEl>
                                        <p:attrNameLst>
                                          <p:attrName>ppt_y</p:attrName>
                                        </p:attrNameLst>
                                      </p:cBhvr>
                                      <p:tavLst>
                                        <p:tav tm="0">
                                          <p:val>
                                            <p:strVal val="#ppt_y"/>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8211"/>
                                        </p:tgtEl>
                                        <p:attrNameLst>
                                          <p:attrName>style.visibility</p:attrName>
                                        </p:attrNameLst>
                                      </p:cBhvr>
                                      <p:to>
                                        <p:strVal val="visible"/>
                                      </p:to>
                                    </p:set>
                                    <p:anim calcmode="lin" valueType="num">
                                      <p:cBhvr additive="base">
                                        <p:cTn id="107" dur="500" fill="hold"/>
                                        <p:tgtEl>
                                          <p:spTgt spid="8211"/>
                                        </p:tgtEl>
                                        <p:attrNameLst>
                                          <p:attrName>ppt_x</p:attrName>
                                        </p:attrNameLst>
                                      </p:cBhvr>
                                      <p:tavLst>
                                        <p:tav tm="0">
                                          <p:val>
                                            <p:strVal val="0-#ppt_w/2"/>
                                          </p:val>
                                        </p:tav>
                                        <p:tav tm="100000">
                                          <p:val>
                                            <p:strVal val="#ppt_x"/>
                                          </p:val>
                                        </p:tav>
                                      </p:tavLst>
                                    </p:anim>
                                    <p:anim calcmode="lin" valueType="num">
                                      <p:cBhvr additive="base">
                                        <p:cTn id="108" dur="500" fill="hold"/>
                                        <p:tgtEl>
                                          <p:spTgt spid="8211"/>
                                        </p:tgtEl>
                                        <p:attrNameLst>
                                          <p:attrName>ppt_y</p:attrName>
                                        </p:attrNameLst>
                                      </p:cBhvr>
                                      <p:tavLst>
                                        <p:tav tm="0">
                                          <p:val>
                                            <p:strVal val="#ppt_y"/>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8212"/>
                                        </p:tgtEl>
                                        <p:attrNameLst>
                                          <p:attrName>style.visibility</p:attrName>
                                        </p:attrNameLst>
                                      </p:cBhvr>
                                      <p:to>
                                        <p:strVal val="visible"/>
                                      </p:to>
                                    </p:set>
                                    <p:anim calcmode="lin" valueType="num">
                                      <p:cBhvr additive="base">
                                        <p:cTn id="113" dur="500" fill="hold"/>
                                        <p:tgtEl>
                                          <p:spTgt spid="8212"/>
                                        </p:tgtEl>
                                        <p:attrNameLst>
                                          <p:attrName>ppt_x</p:attrName>
                                        </p:attrNameLst>
                                      </p:cBhvr>
                                      <p:tavLst>
                                        <p:tav tm="0">
                                          <p:val>
                                            <p:strVal val="0-#ppt_w/2"/>
                                          </p:val>
                                        </p:tav>
                                        <p:tav tm="100000">
                                          <p:val>
                                            <p:strVal val="#ppt_x"/>
                                          </p:val>
                                        </p:tav>
                                      </p:tavLst>
                                    </p:anim>
                                    <p:anim calcmode="lin" valueType="num">
                                      <p:cBhvr additive="base">
                                        <p:cTn id="114" dur="500" fill="hold"/>
                                        <p:tgtEl>
                                          <p:spTgt spid="8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6" grpId="0" autoUpdateAnimBg="0"/>
      <p:bldP spid="8197" grpId="0" animBg="1" autoUpdateAnimBg="0"/>
      <p:bldP spid="8198" grpId="0" animBg="1" autoUpdateAnimBg="0"/>
      <p:bldP spid="8199" grpId="0" animBg="1" autoUpdateAnimBg="0"/>
      <p:bldP spid="8200" grpId="0" animBg="1" autoUpdateAnimBg="0"/>
      <p:bldP spid="8201" grpId="0" animBg="1" autoUpdateAnimBg="0"/>
      <p:bldP spid="8202" grpId="0" animBg="1"/>
      <p:bldP spid="8203" grpId="0" animBg="1"/>
      <p:bldP spid="8204" grpId="0" animBg="1"/>
      <p:bldP spid="8205" grpId="0" animBg="1"/>
      <p:bldP spid="8206" grpId="0" animBg="1"/>
      <p:bldP spid="8207" grpId="0" animBg="1"/>
      <p:bldP spid="8208" grpId="0" autoUpdateAnimBg="0"/>
      <p:bldP spid="8209" grpId="0" animBg="1"/>
      <p:bldP spid="8210" grpId="0" autoUpdateAnimBg="0"/>
      <p:bldP spid="8211" grpId="0" autoUpdateAnimBg="0"/>
      <p:bldP spid="8212" grpId="0" autoUpdateAnimBg="0"/>
      <p:bldP spid="819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Parathyr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217613"/>
            <a:ext cx="5616575" cy="444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4"/>
          <p:cNvSpPr txBox="1">
            <a:spLocks noChangeAspect="1" noChangeArrowheads="1"/>
          </p:cNvSpPr>
          <p:nvPr/>
        </p:nvSpPr>
        <p:spPr bwMode="auto">
          <a:xfrm>
            <a:off x="5808663" y="1330325"/>
            <a:ext cx="1193800"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2000" b="1">
                <a:latin typeface="Times New Roman" panose="02020603050405020304" pitchFamily="18" charset="0"/>
                <a:cs typeface="Times New Roman" panose="02020603050405020304" pitchFamily="18" charset="0"/>
              </a:rPr>
              <a:t>الغدة الدرقية</a:t>
            </a:r>
            <a:endParaRPr lang="en-US" sz="2000" b="1">
              <a:latin typeface="Times New Roman" panose="02020603050405020304" pitchFamily="18" charset="0"/>
              <a:cs typeface="Times New Roman" panose="02020603050405020304" pitchFamily="18" charset="0"/>
            </a:endParaRPr>
          </a:p>
        </p:txBody>
      </p:sp>
      <p:sp>
        <p:nvSpPr>
          <p:cNvPr id="22532" name="Text Box 5"/>
          <p:cNvSpPr txBox="1">
            <a:spLocks noChangeAspect="1" noChangeArrowheads="1"/>
          </p:cNvSpPr>
          <p:nvPr/>
        </p:nvSpPr>
        <p:spPr bwMode="auto">
          <a:xfrm>
            <a:off x="3132138" y="5589588"/>
            <a:ext cx="1987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2000" b="1">
                <a:latin typeface="Times New Roman" panose="02020603050405020304" pitchFamily="18" charset="0"/>
                <a:cs typeface="Times New Roman" panose="02020603050405020304" pitchFamily="18" charset="0"/>
              </a:rPr>
              <a:t>الغدد المجاورة للدرقية</a:t>
            </a:r>
            <a:endParaRPr lang="en-US" sz="20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150813"/>
            <a:ext cx="9144000" cy="1655762"/>
          </a:xfrm>
          <a:prstGeom prst="rect">
            <a:avLst/>
          </a:prstGeom>
          <a:solidFill>
            <a:srgbClr val="FFFF99"/>
          </a:solidFill>
          <a:ln w="9525">
            <a:solidFill>
              <a:srgbClr val="FFFF99"/>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4800" b="1" dirty="0">
                <a:latin typeface="Times New Roman" panose="02020603050405020304" pitchFamily="18" charset="0"/>
                <a:cs typeface="PT Bold Heading" pitchFamily="2" charset="-78"/>
              </a:rPr>
              <a:t>هرمونات الغدة الكظرية (فوق كلوية)</a:t>
            </a:r>
          </a:p>
          <a:p>
            <a:pPr algn="ctr" eaLnBrk="1" hangingPunct="1"/>
            <a:r>
              <a:rPr lang="en-US" sz="5400" b="1" dirty="0">
                <a:latin typeface="Times New Roman" panose="02020603050405020304" pitchFamily="18" charset="0"/>
                <a:cs typeface="Times New Roman" panose="02020603050405020304" pitchFamily="18" charset="0"/>
              </a:rPr>
              <a:t>Adrenal Gland Hormones</a:t>
            </a:r>
          </a:p>
        </p:txBody>
      </p:sp>
      <p:sp>
        <p:nvSpPr>
          <p:cNvPr id="9219" name="Text Box 3"/>
          <p:cNvSpPr txBox="1">
            <a:spLocks noChangeArrowheads="1"/>
          </p:cNvSpPr>
          <p:nvPr/>
        </p:nvSpPr>
        <p:spPr bwMode="auto">
          <a:xfrm>
            <a:off x="5502275" y="4248150"/>
            <a:ext cx="2911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600"/>
              <a:t>1- النخاع</a:t>
            </a:r>
            <a:r>
              <a:rPr lang="en-US" sz="2800">
                <a:latin typeface="Times New Roman" panose="02020603050405020304" pitchFamily="18" charset="0"/>
                <a:cs typeface="Times New Roman" panose="02020603050405020304" pitchFamily="18" charset="0"/>
              </a:rPr>
              <a:t>Medulla</a:t>
            </a:r>
            <a:r>
              <a:rPr lang="en-US" sz="3600"/>
              <a:t> </a:t>
            </a:r>
          </a:p>
        </p:txBody>
      </p:sp>
      <p:sp>
        <p:nvSpPr>
          <p:cNvPr id="9221" name="Text Box 5"/>
          <p:cNvSpPr txBox="1">
            <a:spLocks noChangeArrowheads="1"/>
          </p:cNvSpPr>
          <p:nvPr/>
        </p:nvSpPr>
        <p:spPr bwMode="auto">
          <a:xfrm>
            <a:off x="474663" y="4248150"/>
            <a:ext cx="28305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600"/>
              <a:t>2- القشرة</a:t>
            </a:r>
            <a:r>
              <a:rPr lang="en-US" sz="3600"/>
              <a:t> </a:t>
            </a:r>
            <a:r>
              <a:rPr lang="en-US" sz="2800">
                <a:latin typeface="Times New Roman" panose="02020603050405020304" pitchFamily="18" charset="0"/>
                <a:cs typeface="Times New Roman" panose="02020603050405020304" pitchFamily="18" charset="0"/>
              </a:rPr>
              <a:t>Cortex</a:t>
            </a:r>
            <a:r>
              <a:rPr lang="en-US" sz="3600"/>
              <a:t> </a:t>
            </a:r>
          </a:p>
        </p:txBody>
      </p:sp>
      <p:sp>
        <p:nvSpPr>
          <p:cNvPr id="23557" name="Text Box 6"/>
          <p:cNvSpPr txBox="1">
            <a:spLocks noChangeArrowheads="1"/>
          </p:cNvSpPr>
          <p:nvPr/>
        </p:nvSpPr>
        <p:spPr bwMode="auto">
          <a:xfrm>
            <a:off x="2887663" y="2187575"/>
            <a:ext cx="353853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3200" b="1" dirty="0"/>
              <a:t>الغدة الكظرية 10-12 </a:t>
            </a:r>
            <a:r>
              <a:rPr lang="ar-SY" sz="3200" b="1" dirty="0" smtClean="0"/>
              <a:t>غ</a:t>
            </a:r>
            <a:endParaRPr lang="ar-SA" sz="3200" b="1" dirty="0"/>
          </a:p>
          <a:p>
            <a:pPr algn="ctr" eaLnBrk="1" hangingPunct="1"/>
            <a:r>
              <a:rPr lang="ar-SA" sz="3200" b="1" dirty="0"/>
              <a:t> تتكون من طبقتين</a:t>
            </a:r>
            <a:endParaRPr lang="en-US" sz="3200" b="1" dirty="0"/>
          </a:p>
        </p:txBody>
      </p:sp>
      <p:sp>
        <p:nvSpPr>
          <p:cNvPr id="9223" name="AutoShape 7"/>
          <p:cNvSpPr>
            <a:spLocks/>
          </p:cNvSpPr>
          <p:nvPr/>
        </p:nvSpPr>
        <p:spPr bwMode="auto">
          <a:xfrm rot="5400000">
            <a:off x="4303713" y="1287463"/>
            <a:ext cx="682625" cy="4752975"/>
          </a:xfrm>
          <a:prstGeom prst="leftBrace">
            <a:avLst>
              <a:gd name="adj1" fmla="val 58023"/>
              <a:gd name="adj2" fmla="val 50000"/>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wipe(up)">
                                      <p:cBhvr>
                                        <p:cTn id="7" dur="5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wipe(right)">
                                      <p:cBhvr>
                                        <p:cTn id="12" dur="500"/>
                                        <p:tgtEl>
                                          <p:spTgt spid="92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9221"/>
                                        </p:tgtEl>
                                        <p:attrNameLst>
                                          <p:attrName>style.visibility</p:attrName>
                                        </p:attrNameLst>
                                      </p:cBhvr>
                                      <p:to>
                                        <p:strVal val="visible"/>
                                      </p:to>
                                    </p:set>
                                    <p:animEffect transition="in" filter="wipe(right)">
                                      <p:cBhvr>
                                        <p:cTn id="1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1" grpId="0"/>
      <p:bldP spid="92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655" y="579438"/>
            <a:ext cx="4140227" cy="469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44450"/>
            <a:ext cx="9144000" cy="1320800"/>
          </a:xfrm>
          <a:prstGeom prst="rect">
            <a:avLst/>
          </a:prstGeom>
          <a:solidFill>
            <a:srgbClr val="FFFF99"/>
          </a:solidFill>
          <a:ln w="9525">
            <a:solidFill>
              <a:srgbClr val="FFFF99"/>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4000" b="1">
                <a:latin typeface="Times New Roman" panose="02020603050405020304" pitchFamily="18" charset="0"/>
                <a:cs typeface="PT Bold Heading" pitchFamily="2" charset="-78"/>
              </a:rPr>
              <a:t>هرمونات الغدة الكظرية (فوق كلوية)</a:t>
            </a:r>
          </a:p>
          <a:p>
            <a:pPr algn="ctr" eaLnBrk="1" hangingPunct="1"/>
            <a:r>
              <a:rPr lang="en-US" sz="4000" b="1">
                <a:latin typeface="Times New Roman" panose="02020603050405020304" pitchFamily="18" charset="0"/>
                <a:cs typeface="Times New Roman" panose="02020603050405020304" pitchFamily="18" charset="0"/>
              </a:rPr>
              <a:t>Adrenal Gland Hormones</a:t>
            </a:r>
          </a:p>
        </p:txBody>
      </p:sp>
      <p:sp>
        <p:nvSpPr>
          <p:cNvPr id="10243" name="Text Box 3"/>
          <p:cNvSpPr txBox="1">
            <a:spLocks noChangeArrowheads="1"/>
          </p:cNvSpPr>
          <p:nvPr/>
        </p:nvSpPr>
        <p:spPr bwMode="auto">
          <a:xfrm>
            <a:off x="4960938" y="2227263"/>
            <a:ext cx="34528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200" b="1"/>
              <a:t>1- الأدرينالين (إبينفرين)</a:t>
            </a:r>
            <a:endParaRPr lang="en-US" sz="3200" b="1"/>
          </a:p>
        </p:txBody>
      </p:sp>
      <p:sp>
        <p:nvSpPr>
          <p:cNvPr id="10244" name="Text Box 4"/>
          <p:cNvSpPr txBox="1">
            <a:spLocks noChangeArrowheads="1"/>
          </p:cNvSpPr>
          <p:nvPr/>
        </p:nvSpPr>
        <p:spPr bwMode="auto">
          <a:xfrm>
            <a:off x="3995738" y="2803525"/>
            <a:ext cx="44227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200" b="1" dirty="0"/>
              <a:t>2- نور أدرينالين (نور </a:t>
            </a:r>
            <a:r>
              <a:rPr lang="ar-SA" sz="3200" b="1" dirty="0" err="1"/>
              <a:t>إبينفرين</a:t>
            </a:r>
            <a:r>
              <a:rPr lang="ar-SA" sz="3200" b="1" dirty="0"/>
              <a:t>)</a:t>
            </a:r>
            <a:endParaRPr lang="en-US" sz="3200" b="1" dirty="0"/>
          </a:p>
        </p:txBody>
      </p:sp>
      <p:sp>
        <p:nvSpPr>
          <p:cNvPr id="10245" name="Text Box 5"/>
          <p:cNvSpPr txBox="1">
            <a:spLocks noChangeArrowheads="1"/>
          </p:cNvSpPr>
          <p:nvPr/>
        </p:nvSpPr>
        <p:spPr bwMode="auto">
          <a:xfrm>
            <a:off x="1131888" y="1484313"/>
            <a:ext cx="7489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000" b="1" i="1" u="sng" dirty="0"/>
              <a:t> </a:t>
            </a:r>
            <a:r>
              <a:rPr lang="ar-SA" sz="4000" b="1" u="sng" dirty="0"/>
              <a:t>هرمونات نخاع الغدة الكظرية (غير أساسية)</a:t>
            </a:r>
            <a:endParaRPr lang="en-US" sz="4000" b="1" u="sng" dirty="0"/>
          </a:p>
        </p:txBody>
      </p:sp>
      <p:sp>
        <p:nvSpPr>
          <p:cNvPr id="10247" name="Text Box 7"/>
          <p:cNvSpPr txBox="1">
            <a:spLocks noChangeArrowheads="1"/>
          </p:cNvSpPr>
          <p:nvPr/>
        </p:nvSpPr>
        <p:spPr bwMode="auto">
          <a:xfrm>
            <a:off x="286332" y="5373688"/>
            <a:ext cx="860684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2800" b="1" dirty="0">
                <a:solidFill>
                  <a:srgbClr val="FF0000"/>
                </a:solidFill>
              </a:rPr>
              <a:t>زيادة الهرمون</a:t>
            </a:r>
            <a:r>
              <a:rPr lang="ar-SA" sz="2800" b="1" dirty="0"/>
              <a:t>: زيادة السكر وحمض </a:t>
            </a:r>
            <a:r>
              <a:rPr lang="ar-SA" sz="2800" b="1" dirty="0" err="1"/>
              <a:t>اللاكتيك</a:t>
            </a:r>
            <a:r>
              <a:rPr lang="ar-SA" sz="2800" b="1" dirty="0"/>
              <a:t> عن طريق تحلل </a:t>
            </a:r>
            <a:r>
              <a:rPr lang="ar-SY" sz="2800" b="1" dirty="0" smtClean="0"/>
              <a:t>الغلوكوجين</a:t>
            </a:r>
            <a:endParaRPr lang="ar-SA" sz="2800" b="1" dirty="0"/>
          </a:p>
          <a:p>
            <a:pPr eaLnBrk="1" hangingPunct="1"/>
            <a:r>
              <a:rPr lang="ar-SA" sz="2800" b="1" dirty="0"/>
              <a:t> ارتفاع ضغط </a:t>
            </a:r>
            <a:r>
              <a:rPr lang="ar-SA" sz="2800" b="1" dirty="0" smtClean="0"/>
              <a:t>الدم</a:t>
            </a:r>
            <a:r>
              <a:rPr lang="ar-SY" sz="2800" b="1" dirty="0" smtClean="0"/>
              <a:t>.</a:t>
            </a:r>
            <a:endParaRPr lang="ar-SA" sz="2800" b="1" dirty="0"/>
          </a:p>
          <a:p>
            <a:pPr eaLnBrk="1" hangingPunct="1"/>
            <a:r>
              <a:rPr lang="ar-SA" sz="2800" b="1" dirty="0">
                <a:solidFill>
                  <a:srgbClr val="FF0000"/>
                </a:solidFill>
              </a:rPr>
              <a:t>نقص الهرمون</a:t>
            </a:r>
            <a:r>
              <a:rPr lang="ar-SA" sz="2800" b="1" dirty="0"/>
              <a:t>: انخفاض ضغط الدم</a:t>
            </a:r>
            <a:endParaRPr lang="en-US" sz="2800" b="1" dirty="0"/>
          </a:p>
        </p:txBody>
      </p:sp>
      <p:sp>
        <p:nvSpPr>
          <p:cNvPr id="10249" name="Text Box 9"/>
          <p:cNvSpPr txBox="1">
            <a:spLocks noChangeArrowheads="1"/>
          </p:cNvSpPr>
          <p:nvPr/>
        </p:nvSpPr>
        <p:spPr bwMode="auto">
          <a:xfrm>
            <a:off x="0" y="3429000"/>
            <a:ext cx="89646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2800" b="1" dirty="0"/>
              <a:t>يؤدي إلى مضاعفة الاستجابة العصبية لظروف الإثارة مثل حالات الخوف أو الإثارة الجنسية أو الصدمات ،،،، </a:t>
            </a:r>
            <a:r>
              <a:rPr lang="ar-SA" sz="2800" b="1" dirty="0" smtClean="0"/>
              <a:t>الخ</a:t>
            </a:r>
            <a:r>
              <a:rPr lang="ar-SY" sz="2800" b="1" dirty="0" smtClean="0"/>
              <a:t>.</a:t>
            </a:r>
            <a:endParaRPr lang="ar-SA" sz="2800" b="1" dirty="0"/>
          </a:p>
          <a:p>
            <a:pPr eaLnBrk="1" hangingPunct="1"/>
            <a:r>
              <a:rPr lang="ar-SA" sz="2800" b="1" dirty="0"/>
              <a:t>ويؤدي إلى زيادة ضربات القلب وتمدد الشرايين وانقباض العضلات ويزيد من كمية الدم المدفوع من القلب إلي </a:t>
            </a:r>
            <a:r>
              <a:rPr lang="ar-SA" sz="2800" b="1" dirty="0" smtClean="0"/>
              <a:t>الشرايين</a:t>
            </a:r>
            <a:r>
              <a:rPr lang="ar-SY" sz="2800" b="1" dirty="0" smtClean="0"/>
              <a:t>.</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0243"/>
                                        </p:tgtEl>
                                        <p:attrNameLst>
                                          <p:attrName>style.visibility</p:attrName>
                                        </p:attrNameLst>
                                      </p:cBhvr>
                                      <p:to>
                                        <p:strVal val="visible"/>
                                      </p:to>
                                    </p:set>
                                    <p:animEffect transition="in" filter="wipe(right)">
                                      <p:cBhvr>
                                        <p:cTn id="11" dur="500"/>
                                        <p:tgtEl>
                                          <p:spTgt spid="1024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0244"/>
                                        </p:tgtEl>
                                        <p:attrNameLst>
                                          <p:attrName>style.visibility</p:attrName>
                                        </p:attrNameLst>
                                      </p:cBhvr>
                                      <p:to>
                                        <p:strVal val="visible"/>
                                      </p:to>
                                    </p:set>
                                    <p:animEffect transition="in" filter="wipe(right)">
                                      <p:cBhvr>
                                        <p:cTn id="16" dur="500"/>
                                        <p:tgtEl>
                                          <p:spTgt spid="102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0249"/>
                                        </p:tgtEl>
                                        <p:attrNameLst>
                                          <p:attrName>style.visibility</p:attrName>
                                        </p:attrNameLst>
                                      </p:cBhvr>
                                      <p:to>
                                        <p:strVal val="visible"/>
                                      </p:to>
                                    </p:set>
                                    <p:animEffect transition="in" filter="wipe(right)">
                                      <p:cBhvr>
                                        <p:cTn id="21" dur="500"/>
                                        <p:tgtEl>
                                          <p:spTgt spid="1024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10247"/>
                                        </p:tgtEl>
                                        <p:attrNameLst>
                                          <p:attrName>style.visibility</p:attrName>
                                        </p:attrNameLst>
                                      </p:cBhvr>
                                      <p:to>
                                        <p:strVal val="visible"/>
                                      </p:to>
                                    </p:set>
                                    <p:animEffect transition="in" filter="wipe(right)">
                                      <p:cBhvr>
                                        <p:cTn id="26"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P spid="10245" grpId="0"/>
      <p:bldP spid="10247" grpId="0"/>
      <p:bldP spid="102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292100"/>
            <a:ext cx="9144000" cy="584775"/>
          </a:xfrm>
          <a:prstGeom prst="rect">
            <a:avLst/>
          </a:prstGeom>
          <a:solidFill>
            <a:srgbClr val="FFFF99"/>
          </a:solidFill>
          <a:ln w="9525">
            <a:solidFill>
              <a:srgbClr val="FFFF99"/>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3200">
                <a:latin typeface="Times New Roman" panose="02020603050405020304" pitchFamily="18" charset="0"/>
                <a:cs typeface="PT Bold Heading" pitchFamily="2" charset="-78"/>
              </a:rPr>
              <a:t>الغدد الصماء </a:t>
            </a:r>
            <a:r>
              <a:rPr lang="en-US" sz="3200">
                <a:latin typeface="Times New Roman" panose="02020603050405020304" pitchFamily="18" charset="0"/>
                <a:cs typeface="Times New Roman" panose="02020603050405020304" pitchFamily="18" charset="0"/>
              </a:rPr>
              <a:t>Endocrine Glands</a:t>
            </a:r>
          </a:p>
        </p:txBody>
      </p:sp>
      <p:sp>
        <p:nvSpPr>
          <p:cNvPr id="39939" name="Text Box 3"/>
          <p:cNvSpPr txBox="1">
            <a:spLocks noChangeArrowheads="1"/>
          </p:cNvSpPr>
          <p:nvPr/>
        </p:nvSpPr>
        <p:spPr bwMode="auto">
          <a:xfrm>
            <a:off x="6458492" y="1412875"/>
            <a:ext cx="22092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600" b="1" dirty="0">
                <a:cs typeface="PT Bold Heading" pitchFamily="2" charset="-78"/>
              </a:rPr>
              <a:t>1- </a:t>
            </a:r>
            <a:r>
              <a:rPr lang="ar-SA" sz="2400" dirty="0">
                <a:cs typeface="PT Bold Heading" pitchFamily="2" charset="-78"/>
              </a:rPr>
              <a:t>الغدة الدرقية</a:t>
            </a:r>
            <a:endParaRPr lang="en-US" sz="2400" dirty="0">
              <a:cs typeface="PT Bold Heading" pitchFamily="2" charset="-78"/>
            </a:endParaRPr>
          </a:p>
        </p:txBody>
      </p:sp>
      <p:sp>
        <p:nvSpPr>
          <p:cNvPr id="39940" name="Text Box 4"/>
          <p:cNvSpPr txBox="1">
            <a:spLocks noChangeArrowheads="1"/>
          </p:cNvSpPr>
          <p:nvPr/>
        </p:nvSpPr>
        <p:spPr bwMode="auto">
          <a:xfrm>
            <a:off x="1880314" y="2205038"/>
            <a:ext cx="67874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600" b="1" dirty="0">
                <a:cs typeface="PT Bold Heading" pitchFamily="2" charset="-78"/>
              </a:rPr>
              <a:t>2- الغدد المجاورة </a:t>
            </a:r>
            <a:r>
              <a:rPr lang="ar-SA" sz="3600" b="1" dirty="0" smtClean="0">
                <a:cs typeface="PT Bold Heading" pitchFamily="2" charset="-78"/>
              </a:rPr>
              <a:t>للدرقية</a:t>
            </a:r>
            <a:r>
              <a:rPr lang="ar-SY" sz="3600" b="1" dirty="0" smtClean="0">
                <a:cs typeface="PT Bold Heading" pitchFamily="2" charset="-78"/>
              </a:rPr>
              <a:t>( جارات الدرق)</a:t>
            </a:r>
            <a:endParaRPr lang="en-US" sz="3600" b="1" dirty="0">
              <a:cs typeface="PT Bold Heading" pitchFamily="2" charset="-78"/>
            </a:endParaRPr>
          </a:p>
        </p:txBody>
      </p:sp>
      <p:sp>
        <p:nvSpPr>
          <p:cNvPr id="39941" name="Text Box 5"/>
          <p:cNvSpPr txBox="1">
            <a:spLocks noChangeArrowheads="1"/>
          </p:cNvSpPr>
          <p:nvPr/>
        </p:nvSpPr>
        <p:spPr bwMode="auto">
          <a:xfrm>
            <a:off x="5395913" y="3068638"/>
            <a:ext cx="32718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600" b="1">
                <a:cs typeface="PT Bold Heading" pitchFamily="2" charset="-78"/>
              </a:rPr>
              <a:t>3- الغدة النخامية</a:t>
            </a:r>
            <a:endParaRPr lang="en-US" sz="3600" b="1">
              <a:cs typeface="PT Bold Heading" pitchFamily="2" charset="-78"/>
            </a:endParaRPr>
          </a:p>
        </p:txBody>
      </p:sp>
      <p:sp>
        <p:nvSpPr>
          <p:cNvPr id="39942" name="Text Box 6"/>
          <p:cNvSpPr txBox="1">
            <a:spLocks noChangeArrowheads="1"/>
          </p:cNvSpPr>
          <p:nvPr/>
        </p:nvSpPr>
        <p:spPr bwMode="auto">
          <a:xfrm>
            <a:off x="5565775" y="3890963"/>
            <a:ext cx="3074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600" b="1">
                <a:cs typeface="PT Bold Heading" pitchFamily="2" charset="-78"/>
              </a:rPr>
              <a:t>4- الغدة الكظرية</a:t>
            </a:r>
            <a:endParaRPr lang="en-US" sz="3600" b="1">
              <a:cs typeface="PT Bold Heading" pitchFamily="2" charset="-78"/>
            </a:endParaRPr>
          </a:p>
        </p:txBody>
      </p:sp>
      <p:sp>
        <p:nvSpPr>
          <p:cNvPr id="39943" name="Text Box 7"/>
          <p:cNvSpPr txBox="1">
            <a:spLocks noChangeArrowheads="1"/>
          </p:cNvSpPr>
          <p:nvPr/>
        </p:nvSpPr>
        <p:spPr bwMode="auto">
          <a:xfrm>
            <a:off x="5502275" y="4683125"/>
            <a:ext cx="3173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600" b="1">
                <a:cs typeface="PT Bold Heading" pitchFamily="2" charset="-78"/>
              </a:rPr>
              <a:t>5- الغدد الجنسية</a:t>
            </a:r>
            <a:endParaRPr lang="en-US" sz="3600" b="1">
              <a:cs typeface="PT Bold Heading" pitchFamily="2" charset="-78"/>
            </a:endParaRPr>
          </a:p>
        </p:txBody>
      </p:sp>
      <p:sp>
        <p:nvSpPr>
          <p:cNvPr id="39944" name="Text Box 8"/>
          <p:cNvSpPr txBox="1">
            <a:spLocks noChangeArrowheads="1"/>
          </p:cNvSpPr>
          <p:nvPr/>
        </p:nvSpPr>
        <p:spPr bwMode="auto">
          <a:xfrm>
            <a:off x="5376863" y="5546725"/>
            <a:ext cx="3290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600" b="1" dirty="0">
                <a:cs typeface="PT Bold Heading" pitchFamily="2" charset="-78"/>
              </a:rPr>
              <a:t>6- غدة البنكرياس</a:t>
            </a:r>
            <a:endParaRPr lang="en-US" sz="3600" b="1" dirty="0">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wipe(right)">
                                      <p:cBhvr>
                                        <p:cTn id="7" dur="500"/>
                                        <p:tgtEl>
                                          <p:spTgt spid="39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9940"/>
                                        </p:tgtEl>
                                        <p:attrNameLst>
                                          <p:attrName>style.visibility</p:attrName>
                                        </p:attrNameLst>
                                      </p:cBhvr>
                                      <p:to>
                                        <p:strVal val="visible"/>
                                      </p:to>
                                    </p:set>
                                    <p:animEffect transition="in" filter="wipe(right)">
                                      <p:cBhvr>
                                        <p:cTn id="12" dur="500"/>
                                        <p:tgtEl>
                                          <p:spTgt spid="399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9941"/>
                                        </p:tgtEl>
                                        <p:attrNameLst>
                                          <p:attrName>style.visibility</p:attrName>
                                        </p:attrNameLst>
                                      </p:cBhvr>
                                      <p:to>
                                        <p:strVal val="visible"/>
                                      </p:to>
                                    </p:set>
                                    <p:animEffect transition="in" filter="wipe(right)">
                                      <p:cBhvr>
                                        <p:cTn id="17" dur="500"/>
                                        <p:tgtEl>
                                          <p:spTgt spid="399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9942"/>
                                        </p:tgtEl>
                                        <p:attrNameLst>
                                          <p:attrName>style.visibility</p:attrName>
                                        </p:attrNameLst>
                                      </p:cBhvr>
                                      <p:to>
                                        <p:strVal val="visible"/>
                                      </p:to>
                                    </p:set>
                                    <p:animEffect transition="in" filter="wipe(right)">
                                      <p:cBhvr>
                                        <p:cTn id="22" dur="500"/>
                                        <p:tgtEl>
                                          <p:spTgt spid="399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9943"/>
                                        </p:tgtEl>
                                        <p:attrNameLst>
                                          <p:attrName>style.visibility</p:attrName>
                                        </p:attrNameLst>
                                      </p:cBhvr>
                                      <p:to>
                                        <p:strVal val="visible"/>
                                      </p:to>
                                    </p:set>
                                    <p:animEffect transition="in" filter="wipe(right)">
                                      <p:cBhvr>
                                        <p:cTn id="27" dur="500"/>
                                        <p:tgtEl>
                                          <p:spTgt spid="3994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9944"/>
                                        </p:tgtEl>
                                        <p:attrNameLst>
                                          <p:attrName>style.visibility</p:attrName>
                                        </p:attrNameLst>
                                      </p:cBhvr>
                                      <p:to>
                                        <p:strVal val="visible"/>
                                      </p:to>
                                    </p:set>
                                    <p:animEffect transition="in" filter="wipe(right)">
                                      <p:cBhvr>
                                        <p:cTn id="32" dur="500"/>
                                        <p:tgtEl>
                                          <p:spTgt spid="39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0" grpId="0" autoUpdateAnimBg="0"/>
      <p:bldP spid="39941" grpId="0" autoUpdateAnimBg="0"/>
      <p:bldP spid="39942" grpId="0" autoUpdateAnimBg="0"/>
      <p:bldP spid="39943" grpId="0" autoUpdateAnimBg="0"/>
      <p:bldP spid="3994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85"/>
          <p:cNvGrpSpPr>
            <a:grpSpLocks/>
          </p:cNvGrpSpPr>
          <p:nvPr/>
        </p:nvGrpSpPr>
        <p:grpSpPr bwMode="auto">
          <a:xfrm>
            <a:off x="1736725" y="76200"/>
            <a:ext cx="5964238" cy="3348038"/>
            <a:chOff x="1094" y="48"/>
            <a:chExt cx="3757" cy="2109"/>
          </a:xfrm>
        </p:grpSpPr>
        <p:grpSp>
          <p:nvGrpSpPr>
            <p:cNvPr id="26662" name="Group 35"/>
            <p:cNvGrpSpPr>
              <a:grpSpLocks/>
            </p:cNvGrpSpPr>
            <p:nvPr/>
          </p:nvGrpSpPr>
          <p:grpSpPr bwMode="auto">
            <a:xfrm>
              <a:off x="1296" y="48"/>
              <a:ext cx="3549" cy="1052"/>
              <a:chOff x="1515" y="1004"/>
              <a:chExt cx="3549" cy="1052"/>
            </a:xfrm>
          </p:grpSpPr>
          <p:sp>
            <p:nvSpPr>
              <p:cNvPr id="26668" name="Line 3"/>
              <p:cNvSpPr>
                <a:spLocks noChangeShapeType="1"/>
              </p:cNvSpPr>
              <p:nvPr/>
            </p:nvSpPr>
            <p:spPr bwMode="auto">
              <a:xfrm>
                <a:off x="2115" y="1725"/>
                <a:ext cx="187" cy="33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69" name="Line 4"/>
              <p:cNvSpPr>
                <a:spLocks noChangeShapeType="1"/>
              </p:cNvSpPr>
              <p:nvPr/>
            </p:nvSpPr>
            <p:spPr bwMode="auto">
              <a:xfrm>
                <a:off x="2196" y="1731"/>
                <a:ext cx="145" cy="25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0" name="Line 5"/>
              <p:cNvSpPr>
                <a:spLocks noChangeShapeType="1"/>
              </p:cNvSpPr>
              <p:nvPr/>
            </p:nvSpPr>
            <p:spPr bwMode="auto">
              <a:xfrm>
                <a:off x="2302" y="2055"/>
                <a:ext cx="37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1" name="Line 6"/>
              <p:cNvSpPr>
                <a:spLocks noChangeShapeType="1"/>
              </p:cNvSpPr>
              <p:nvPr/>
            </p:nvSpPr>
            <p:spPr bwMode="auto">
              <a:xfrm flipV="1">
                <a:off x="2679" y="1729"/>
                <a:ext cx="191" cy="32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2" name="Line 7"/>
              <p:cNvSpPr>
                <a:spLocks noChangeShapeType="1"/>
              </p:cNvSpPr>
              <p:nvPr/>
            </p:nvSpPr>
            <p:spPr bwMode="auto">
              <a:xfrm flipV="1">
                <a:off x="2645" y="1733"/>
                <a:ext cx="144" cy="249"/>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3" name="Line 8"/>
              <p:cNvSpPr>
                <a:spLocks noChangeShapeType="1"/>
              </p:cNvSpPr>
              <p:nvPr/>
            </p:nvSpPr>
            <p:spPr bwMode="auto">
              <a:xfrm flipH="1" flipV="1">
                <a:off x="2679" y="1398"/>
                <a:ext cx="191" cy="33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4" name="Line 9"/>
              <p:cNvSpPr>
                <a:spLocks noChangeShapeType="1"/>
              </p:cNvSpPr>
              <p:nvPr/>
            </p:nvSpPr>
            <p:spPr bwMode="auto">
              <a:xfrm flipH="1">
                <a:off x="2304" y="1398"/>
                <a:ext cx="375"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5" name="Line 10"/>
              <p:cNvSpPr>
                <a:spLocks noChangeShapeType="1"/>
              </p:cNvSpPr>
              <p:nvPr/>
            </p:nvSpPr>
            <p:spPr bwMode="auto">
              <a:xfrm flipH="1">
                <a:off x="2348" y="1466"/>
                <a:ext cx="28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6" name="Line 11"/>
              <p:cNvSpPr>
                <a:spLocks noChangeShapeType="1"/>
              </p:cNvSpPr>
              <p:nvPr/>
            </p:nvSpPr>
            <p:spPr bwMode="auto">
              <a:xfrm flipH="1">
                <a:off x="2115" y="1398"/>
                <a:ext cx="189" cy="32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7" name="Rectangle 12"/>
              <p:cNvSpPr>
                <a:spLocks noChangeArrowheads="1"/>
              </p:cNvSpPr>
              <p:nvPr/>
            </p:nvSpPr>
            <p:spPr bwMode="auto">
              <a:xfrm>
                <a:off x="1692" y="1603"/>
                <a:ext cx="1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O</a:t>
                </a:r>
                <a:endParaRPr lang="en-US"/>
              </a:p>
            </p:txBody>
          </p:sp>
          <p:sp>
            <p:nvSpPr>
              <p:cNvPr id="26678" name="Rectangle 13"/>
              <p:cNvSpPr>
                <a:spLocks noChangeArrowheads="1"/>
              </p:cNvSpPr>
              <p:nvPr/>
            </p:nvSpPr>
            <p:spPr bwMode="auto">
              <a:xfrm>
                <a:off x="1515" y="1603"/>
                <a:ext cx="1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H</a:t>
                </a:r>
                <a:endParaRPr lang="en-US"/>
              </a:p>
            </p:txBody>
          </p:sp>
          <p:sp>
            <p:nvSpPr>
              <p:cNvPr id="26679" name="Line 14"/>
              <p:cNvSpPr>
                <a:spLocks noChangeShapeType="1"/>
              </p:cNvSpPr>
              <p:nvPr/>
            </p:nvSpPr>
            <p:spPr bwMode="auto">
              <a:xfrm flipH="1">
                <a:off x="1846" y="1725"/>
                <a:ext cx="269"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0" name="Rectangle 15"/>
              <p:cNvSpPr>
                <a:spLocks noChangeArrowheads="1"/>
              </p:cNvSpPr>
              <p:nvPr/>
            </p:nvSpPr>
            <p:spPr bwMode="auto">
              <a:xfrm>
                <a:off x="1991" y="1004"/>
                <a:ext cx="1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O</a:t>
                </a:r>
                <a:endParaRPr lang="en-US"/>
              </a:p>
            </p:txBody>
          </p:sp>
          <p:sp>
            <p:nvSpPr>
              <p:cNvPr id="26681" name="Rectangle 16"/>
              <p:cNvSpPr>
                <a:spLocks noChangeArrowheads="1"/>
              </p:cNvSpPr>
              <p:nvPr/>
            </p:nvSpPr>
            <p:spPr bwMode="auto">
              <a:xfrm>
                <a:off x="1814" y="1004"/>
                <a:ext cx="1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H</a:t>
                </a:r>
                <a:endParaRPr lang="en-US"/>
              </a:p>
            </p:txBody>
          </p:sp>
          <p:sp>
            <p:nvSpPr>
              <p:cNvPr id="26682" name="Line 17"/>
              <p:cNvSpPr>
                <a:spLocks noChangeShapeType="1"/>
              </p:cNvSpPr>
              <p:nvPr/>
            </p:nvSpPr>
            <p:spPr bwMode="auto">
              <a:xfrm flipH="1" flipV="1">
                <a:off x="2140" y="1234"/>
                <a:ext cx="164" cy="16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3" name="Rectangle 18"/>
              <p:cNvSpPr>
                <a:spLocks noChangeArrowheads="1"/>
              </p:cNvSpPr>
              <p:nvPr/>
            </p:nvSpPr>
            <p:spPr bwMode="auto">
              <a:xfrm>
                <a:off x="3144" y="1601"/>
                <a:ext cx="34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900" b="1">
                    <a:solidFill>
                      <a:srgbClr val="000000"/>
                    </a:solidFill>
                    <a:latin typeface="Times New Roman" panose="02020603050405020304" pitchFamily="18" charset="0"/>
                  </a:rPr>
                  <a:t>CH</a:t>
                </a:r>
                <a:endParaRPr lang="en-US"/>
              </a:p>
            </p:txBody>
          </p:sp>
          <p:sp>
            <p:nvSpPr>
              <p:cNvPr id="26684" name="Line 20"/>
              <p:cNvSpPr>
                <a:spLocks noChangeShapeType="1"/>
              </p:cNvSpPr>
              <p:nvPr/>
            </p:nvSpPr>
            <p:spPr bwMode="auto">
              <a:xfrm>
                <a:off x="2870" y="1729"/>
                <a:ext cx="27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5" name="Rectangle 21"/>
              <p:cNvSpPr>
                <a:spLocks noChangeArrowheads="1"/>
              </p:cNvSpPr>
              <p:nvPr/>
            </p:nvSpPr>
            <p:spPr bwMode="auto">
              <a:xfrm>
                <a:off x="3624" y="1601"/>
                <a:ext cx="16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C</a:t>
                </a:r>
                <a:endParaRPr lang="en-US"/>
              </a:p>
            </p:txBody>
          </p:sp>
          <p:sp>
            <p:nvSpPr>
              <p:cNvPr id="26686" name="Rectangle 22"/>
              <p:cNvSpPr>
                <a:spLocks noChangeArrowheads="1"/>
              </p:cNvSpPr>
              <p:nvPr/>
            </p:nvSpPr>
            <p:spPr bwMode="auto">
              <a:xfrm>
                <a:off x="3804" y="1601"/>
                <a:ext cx="1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H</a:t>
                </a:r>
                <a:endParaRPr lang="en-US"/>
              </a:p>
            </p:txBody>
          </p:sp>
          <p:sp>
            <p:nvSpPr>
              <p:cNvPr id="26687" name="Rectangle 23"/>
              <p:cNvSpPr>
                <a:spLocks noChangeArrowheads="1"/>
              </p:cNvSpPr>
              <p:nvPr/>
            </p:nvSpPr>
            <p:spPr bwMode="auto">
              <a:xfrm>
                <a:off x="3971" y="1753"/>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900" b="1">
                    <a:solidFill>
                      <a:srgbClr val="000000"/>
                    </a:solidFill>
                    <a:latin typeface="Times New Roman" panose="02020603050405020304" pitchFamily="18" charset="0"/>
                  </a:rPr>
                  <a:t>2</a:t>
                </a:r>
                <a:endParaRPr lang="en-US"/>
              </a:p>
            </p:txBody>
          </p:sp>
          <p:sp>
            <p:nvSpPr>
              <p:cNvPr id="26688" name="Line 24"/>
              <p:cNvSpPr>
                <a:spLocks noChangeShapeType="1"/>
              </p:cNvSpPr>
              <p:nvPr/>
            </p:nvSpPr>
            <p:spPr bwMode="auto">
              <a:xfrm>
                <a:off x="3477" y="1729"/>
                <a:ext cx="171"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9" name="Rectangle 25"/>
              <p:cNvSpPr>
                <a:spLocks noChangeArrowheads="1"/>
              </p:cNvSpPr>
              <p:nvPr/>
            </p:nvSpPr>
            <p:spPr bwMode="auto">
              <a:xfrm>
                <a:off x="4164" y="1601"/>
                <a:ext cx="16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N</a:t>
                </a:r>
                <a:endParaRPr lang="en-US"/>
              </a:p>
            </p:txBody>
          </p:sp>
          <p:sp>
            <p:nvSpPr>
              <p:cNvPr id="26690" name="Rectangle 26"/>
              <p:cNvSpPr>
                <a:spLocks noChangeArrowheads="1"/>
              </p:cNvSpPr>
              <p:nvPr/>
            </p:nvSpPr>
            <p:spPr bwMode="auto">
              <a:xfrm>
                <a:off x="4332" y="1601"/>
                <a:ext cx="1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H</a:t>
                </a:r>
                <a:endParaRPr lang="en-US"/>
              </a:p>
            </p:txBody>
          </p:sp>
          <p:sp>
            <p:nvSpPr>
              <p:cNvPr id="26691" name="Line 27"/>
              <p:cNvSpPr>
                <a:spLocks noChangeShapeType="1"/>
              </p:cNvSpPr>
              <p:nvPr/>
            </p:nvSpPr>
            <p:spPr bwMode="auto">
              <a:xfrm>
                <a:off x="4012" y="1729"/>
                <a:ext cx="171"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92" name="Rectangle 28"/>
              <p:cNvSpPr>
                <a:spLocks noChangeArrowheads="1"/>
              </p:cNvSpPr>
              <p:nvPr/>
            </p:nvSpPr>
            <p:spPr bwMode="auto">
              <a:xfrm>
                <a:off x="4659" y="1607"/>
                <a:ext cx="16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C</a:t>
                </a:r>
                <a:endParaRPr lang="en-US"/>
              </a:p>
            </p:txBody>
          </p:sp>
          <p:sp>
            <p:nvSpPr>
              <p:cNvPr id="26693" name="Rectangle 29"/>
              <p:cNvSpPr>
                <a:spLocks noChangeArrowheads="1"/>
              </p:cNvSpPr>
              <p:nvPr/>
            </p:nvSpPr>
            <p:spPr bwMode="auto">
              <a:xfrm>
                <a:off x="4821" y="1607"/>
                <a:ext cx="1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H</a:t>
                </a:r>
                <a:endParaRPr lang="en-US"/>
              </a:p>
            </p:txBody>
          </p:sp>
          <p:sp>
            <p:nvSpPr>
              <p:cNvPr id="26694" name="Rectangle 30"/>
              <p:cNvSpPr>
                <a:spLocks noChangeArrowheads="1"/>
              </p:cNvSpPr>
              <p:nvPr/>
            </p:nvSpPr>
            <p:spPr bwMode="auto">
              <a:xfrm>
                <a:off x="4988" y="1752"/>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900" b="1">
                    <a:solidFill>
                      <a:srgbClr val="000000"/>
                    </a:solidFill>
                    <a:latin typeface="Times New Roman" panose="02020603050405020304" pitchFamily="18" charset="0"/>
                  </a:rPr>
                  <a:t>3</a:t>
                </a:r>
                <a:endParaRPr lang="en-US"/>
              </a:p>
            </p:txBody>
          </p:sp>
          <p:sp>
            <p:nvSpPr>
              <p:cNvPr id="26695" name="Line 31"/>
              <p:cNvSpPr>
                <a:spLocks noChangeShapeType="1"/>
              </p:cNvSpPr>
              <p:nvPr/>
            </p:nvSpPr>
            <p:spPr bwMode="auto">
              <a:xfrm>
                <a:off x="4509" y="1729"/>
                <a:ext cx="171"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96" name="Rectangle 32"/>
              <p:cNvSpPr>
                <a:spLocks noChangeArrowheads="1"/>
              </p:cNvSpPr>
              <p:nvPr/>
            </p:nvSpPr>
            <p:spPr bwMode="auto">
              <a:xfrm>
                <a:off x="3192" y="1224"/>
                <a:ext cx="1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O</a:t>
                </a:r>
                <a:endParaRPr lang="en-US"/>
              </a:p>
            </p:txBody>
          </p:sp>
          <p:sp>
            <p:nvSpPr>
              <p:cNvPr id="26697" name="Rectangle 33"/>
              <p:cNvSpPr>
                <a:spLocks noChangeArrowheads="1"/>
              </p:cNvSpPr>
              <p:nvPr/>
            </p:nvSpPr>
            <p:spPr bwMode="auto">
              <a:xfrm>
                <a:off x="3369" y="1224"/>
                <a:ext cx="1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H</a:t>
                </a:r>
                <a:endParaRPr lang="en-US"/>
              </a:p>
            </p:txBody>
          </p:sp>
          <p:sp>
            <p:nvSpPr>
              <p:cNvPr id="26698" name="Line 34"/>
              <p:cNvSpPr>
                <a:spLocks noChangeShapeType="1"/>
              </p:cNvSpPr>
              <p:nvPr/>
            </p:nvSpPr>
            <p:spPr bwMode="auto">
              <a:xfrm flipV="1">
                <a:off x="3234" y="1458"/>
                <a:ext cx="1" cy="15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63" name="AutoShape 69"/>
            <p:cNvSpPr>
              <a:spLocks/>
            </p:cNvSpPr>
            <p:nvPr/>
          </p:nvSpPr>
          <p:spPr bwMode="auto">
            <a:xfrm rot="-5377389">
              <a:off x="1991" y="601"/>
              <a:ext cx="144" cy="1536"/>
            </a:xfrm>
            <a:prstGeom prst="leftBrace">
              <a:avLst>
                <a:gd name="adj1" fmla="val 88889"/>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6664" name="Text Box 71"/>
            <p:cNvSpPr txBox="1">
              <a:spLocks noChangeArrowheads="1"/>
            </p:cNvSpPr>
            <p:nvPr/>
          </p:nvSpPr>
          <p:spPr bwMode="auto">
            <a:xfrm>
              <a:off x="1796" y="1478"/>
              <a:ext cx="5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2400" b="1">
                  <a:latin typeface="Times New Roman" panose="02020603050405020304" pitchFamily="18" charset="0"/>
                  <a:cs typeface="Akhbar MT" pitchFamily="2" charset="-78"/>
                </a:rPr>
                <a:t>كاتيكول</a:t>
              </a:r>
              <a:endParaRPr lang="en-US" sz="2400" b="1">
                <a:latin typeface="Times New Roman" panose="02020603050405020304" pitchFamily="18" charset="0"/>
                <a:cs typeface="Akhbar MT" pitchFamily="2" charset="-78"/>
              </a:endParaRPr>
            </a:p>
          </p:txBody>
        </p:sp>
        <p:sp>
          <p:nvSpPr>
            <p:cNvPr id="26665" name="Text Box 73"/>
            <p:cNvSpPr txBox="1">
              <a:spLocks noChangeArrowheads="1"/>
            </p:cNvSpPr>
            <p:nvPr/>
          </p:nvSpPr>
          <p:spPr bwMode="auto">
            <a:xfrm>
              <a:off x="2832" y="1152"/>
              <a:ext cx="201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2400" b="1">
                  <a:latin typeface="Times New Roman" panose="02020603050405020304" pitchFamily="18" charset="0"/>
                  <a:cs typeface="Akhbar MT" pitchFamily="2" charset="-78"/>
                </a:rPr>
                <a:t>هيدروكسي إيثيل ميثيل أمين</a:t>
              </a:r>
              <a:endParaRPr lang="en-US" sz="2400" b="1">
                <a:latin typeface="Times New Roman" panose="02020603050405020304" pitchFamily="18" charset="0"/>
                <a:cs typeface="Akhbar MT" pitchFamily="2" charset="-78"/>
              </a:endParaRPr>
            </a:p>
          </p:txBody>
        </p:sp>
        <p:sp>
          <p:nvSpPr>
            <p:cNvPr id="26666" name="AutoShape 74"/>
            <p:cNvSpPr>
              <a:spLocks/>
            </p:cNvSpPr>
            <p:nvPr/>
          </p:nvSpPr>
          <p:spPr bwMode="auto">
            <a:xfrm rot="-5377389">
              <a:off x="3815" y="119"/>
              <a:ext cx="145" cy="1921"/>
            </a:xfrm>
            <a:prstGeom prst="leftBrace">
              <a:avLst>
                <a:gd name="adj1" fmla="val 110402"/>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6667" name="Text Box 78"/>
            <p:cNvSpPr txBox="1">
              <a:spLocks noChangeArrowheads="1"/>
            </p:cNvSpPr>
            <p:nvPr/>
          </p:nvSpPr>
          <p:spPr bwMode="auto">
            <a:xfrm>
              <a:off x="1094" y="1830"/>
              <a:ext cx="255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2800" b="1">
                  <a:latin typeface="Times New Roman" panose="02020603050405020304" pitchFamily="18" charset="0"/>
                  <a:cs typeface="Akhbar MT" pitchFamily="2" charset="-78"/>
                </a:rPr>
                <a:t>أدرينالين (إبينفرين) </a:t>
              </a:r>
              <a:r>
                <a:rPr lang="ar-SA" sz="2800" b="1">
                  <a:solidFill>
                    <a:schemeClr val="accent2"/>
                  </a:solidFill>
                  <a:latin typeface="Times New Roman" panose="02020603050405020304" pitchFamily="18" charset="0"/>
                  <a:cs typeface="Akhbar MT" pitchFamily="2" charset="-78"/>
                </a:rPr>
                <a:t>أكثر فعالية 20 مرة</a:t>
              </a:r>
              <a:endParaRPr lang="en-US" sz="2800" b="1">
                <a:solidFill>
                  <a:schemeClr val="accent2"/>
                </a:solidFill>
                <a:latin typeface="Times New Roman" panose="02020603050405020304" pitchFamily="18" charset="0"/>
                <a:cs typeface="Akhbar MT" pitchFamily="2" charset="-78"/>
              </a:endParaRPr>
            </a:p>
          </p:txBody>
        </p:sp>
      </p:grpSp>
      <p:grpSp>
        <p:nvGrpSpPr>
          <p:cNvPr id="26627" name="Group 84"/>
          <p:cNvGrpSpPr>
            <a:grpSpLocks/>
          </p:cNvGrpSpPr>
          <p:nvPr/>
        </p:nvGrpSpPr>
        <p:grpSpPr bwMode="auto">
          <a:xfrm>
            <a:off x="2286000" y="3581400"/>
            <a:ext cx="5048250" cy="3348038"/>
            <a:chOff x="1440" y="2256"/>
            <a:chExt cx="3180" cy="2109"/>
          </a:xfrm>
        </p:grpSpPr>
        <p:grpSp>
          <p:nvGrpSpPr>
            <p:cNvPr id="26628" name="Group 68"/>
            <p:cNvGrpSpPr>
              <a:grpSpLocks/>
            </p:cNvGrpSpPr>
            <p:nvPr/>
          </p:nvGrpSpPr>
          <p:grpSpPr bwMode="auto">
            <a:xfrm>
              <a:off x="1520" y="2256"/>
              <a:ext cx="3100" cy="1052"/>
              <a:chOff x="1680" y="2544"/>
              <a:chExt cx="3100" cy="1052"/>
            </a:xfrm>
          </p:grpSpPr>
          <p:sp>
            <p:nvSpPr>
              <p:cNvPr id="26634" name="Line 37"/>
              <p:cNvSpPr>
                <a:spLocks noChangeShapeType="1"/>
              </p:cNvSpPr>
              <p:nvPr/>
            </p:nvSpPr>
            <p:spPr bwMode="auto">
              <a:xfrm>
                <a:off x="2280" y="3265"/>
                <a:ext cx="187" cy="33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5" name="Line 38"/>
              <p:cNvSpPr>
                <a:spLocks noChangeShapeType="1"/>
              </p:cNvSpPr>
              <p:nvPr/>
            </p:nvSpPr>
            <p:spPr bwMode="auto">
              <a:xfrm>
                <a:off x="2361" y="3271"/>
                <a:ext cx="145" cy="25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6" name="Line 39"/>
              <p:cNvSpPr>
                <a:spLocks noChangeShapeType="1"/>
              </p:cNvSpPr>
              <p:nvPr/>
            </p:nvSpPr>
            <p:spPr bwMode="auto">
              <a:xfrm>
                <a:off x="2467" y="3595"/>
                <a:ext cx="37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7" name="Line 40"/>
              <p:cNvSpPr>
                <a:spLocks noChangeShapeType="1"/>
              </p:cNvSpPr>
              <p:nvPr/>
            </p:nvSpPr>
            <p:spPr bwMode="auto">
              <a:xfrm flipV="1">
                <a:off x="2844" y="3269"/>
                <a:ext cx="191" cy="326"/>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8" name="Line 41"/>
              <p:cNvSpPr>
                <a:spLocks noChangeShapeType="1"/>
              </p:cNvSpPr>
              <p:nvPr/>
            </p:nvSpPr>
            <p:spPr bwMode="auto">
              <a:xfrm flipV="1">
                <a:off x="2810" y="3273"/>
                <a:ext cx="144" cy="249"/>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9" name="Line 42"/>
              <p:cNvSpPr>
                <a:spLocks noChangeShapeType="1"/>
              </p:cNvSpPr>
              <p:nvPr/>
            </p:nvSpPr>
            <p:spPr bwMode="auto">
              <a:xfrm flipH="1" flipV="1">
                <a:off x="2844" y="2938"/>
                <a:ext cx="191" cy="33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0" name="Line 43"/>
              <p:cNvSpPr>
                <a:spLocks noChangeShapeType="1"/>
              </p:cNvSpPr>
              <p:nvPr/>
            </p:nvSpPr>
            <p:spPr bwMode="auto">
              <a:xfrm flipH="1">
                <a:off x="2469" y="2938"/>
                <a:ext cx="375"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1" name="Line 44"/>
              <p:cNvSpPr>
                <a:spLocks noChangeShapeType="1"/>
              </p:cNvSpPr>
              <p:nvPr/>
            </p:nvSpPr>
            <p:spPr bwMode="auto">
              <a:xfrm flipH="1">
                <a:off x="2513" y="3006"/>
                <a:ext cx="28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2" name="Line 45"/>
              <p:cNvSpPr>
                <a:spLocks noChangeShapeType="1"/>
              </p:cNvSpPr>
              <p:nvPr/>
            </p:nvSpPr>
            <p:spPr bwMode="auto">
              <a:xfrm flipH="1">
                <a:off x="2280" y="2938"/>
                <a:ext cx="189" cy="32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3" name="Rectangle 46"/>
              <p:cNvSpPr>
                <a:spLocks noChangeArrowheads="1"/>
              </p:cNvSpPr>
              <p:nvPr/>
            </p:nvSpPr>
            <p:spPr bwMode="auto">
              <a:xfrm>
                <a:off x="1857" y="3143"/>
                <a:ext cx="1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O</a:t>
                </a:r>
                <a:endParaRPr lang="en-US"/>
              </a:p>
            </p:txBody>
          </p:sp>
          <p:sp>
            <p:nvSpPr>
              <p:cNvPr id="26644" name="Rectangle 47"/>
              <p:cNvSpPr>
                <a:spLocks noChangeArrowheads="1"/>
              </p:cNvSpPr>
              <p:nvPr/>
            </p:nvSpPr>
            <p:spPr bwMode="auto">
              <a:xfrm>
                <a:off x="1680" y="3143"/>
                <a:ext cx="1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H</a:t>
                </a:r>
                <a:endParaRPr lang="en-US"/>
              </a:p>
            </p:txBody>
          </p:sp>
          <p:sp>
            <p:nvSpPr>
              <p:cNvPr id="26645" name="Line 48"/>
              <p:cNvSpPr>
                <a:spLocks noChangeShapeType="1"/>
              </p:cNvSpPr>
              <p:nvPr/>
            </p:nvSpPr>
            <p:spPr bwMode="auto">
              <a:xfrm flipH="1">
                <a:off x="2011" y="3265"/>
                <a:ext cx="269"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6" name="Rectangle 49"/>
              <p:cNvSpPr>
                <a:spLocks noChangeArrowheads="1"/>
              </p:cNvSpPr>
              <p:nvPr/>
            </p:nvSpPr>
            <p:spPr bwMode="auto">
              <a:xfrm>
                <a:off x="2156" y="2544"/>
                <a:ext cx="1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O</a:t>
                </a:r>
                <a:endParaRPr lang="en-US"/>
              </a:p>
            </p:txBody>
          </p:sp>
          <p:sp>
            <p:nvSpPr>
              <p:cNvPr id="26647" name="Rectangle 50"/>
              <p:cNvSpPr>
                <a:spLocks noChangeArrowheads="1"/>
              </p:cNvSpPr>
              <p:nvPr/>
            </p:nvSpPr>
            <p:spPr bwMode="auto">
              <a:xfrm>
                <a:off x="1979" y="2544"/>
                <a:ext cx="1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H</a:t>
                </a:r>
                <a:endParaRPr lang="en-US"/>
              </a:p>
            </p:txBody>
          </p:sp>
          <p:sp>
            <p:nvSpPr>
              <p:cNvPr id="26648" name="Line 51"/>
              <p:cNvSpPr>
                <a:spLocks noChangeShapeType="1"/>
              </p:cNvSpPr>
              <p:nvPr/>
            </p:nvSpPr>
            <p:spPr bwMode="auto">
              <a:xfrm flipH="1" flipV="1">
                <a:off x="2305" y="2774"/>
                <a:ext cx="164" cy="164"/>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49" name="Rectangle 52"/>
              <p:cNvSpPr>
                <a:spLocks noChangeArrowheads="1"/>
              </p:cNvSpPr>
              <p:nvPr/>
            </p:nvSpPr>
            <p:spPr bwMode="auto">
              <a:xfrm>
                <a:off x="3309" y="3141"/>
                <a:ext cx="34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900" b="1">
                    <a:solidFill>
                      <a:srgbClr val="000000"/>
                    </a:solidFill>
                    <a:latin typeface="Times New Roman" panose="02020603050405020304" pitchFamily="18" charset="0"/>
                  </a:rPr>
                  <a:t>CH</a:t>
                </a:r>
                <a:endParaRPr lang="en-US"/>
              </a:p>
            </p:txBody>
          </p:sp>
          <p:sp>
            <p:nvSpPr>
              <p:cNvPr id="26650" name="Line 53"/>
              <p:cNvSpPr>
                <a:spLocks noChangeShapeType="1"/>
              </p:cNvSpPr>
              <p:nvPr/>
            </p:nvSpPr>
            <p:spPr bwMode="auto">
              <a:xfrm>
                <a:off x="3035" y="3269"/>
                <a:ext cx="277"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1" name="Rectangle 54"/>
              <p:cNvSpPr>
                <a:spLocks noChangeArrowheads="1"/>
              </p:cNvSpPr>
              <p:nvPr/>
            </p:nvSpPr>
            <p:spPr bwMode="auto">
              <a:xfrm>
                <a:off x="3789" y="3141"/>
                <a:ext cx="16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C</a:t>
                </a:r>
                <a:endParaRPr lang="en-US"/>
              </a:p>
            </p:txBody>
          </p:sp>
          <p:sp>
            <p:nvSpPr>
              <p:cNvPr id="26652" name="Rectangle 55"/>
              <p:cNvSpPr>
                <a:spLocks noChangeArrowheads="1"/>
              </p:cNvSpPr>
              <p:nvPr/>
            </p:nvSpPr>
            <p:spPr bwMode="auto">
              <a:xfrm>
                <a:off x="3969" y="3141"/>
                <a:ext cx="1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H</a:t>
                </a:r>
                <a:endParaRPr lang="en-US"/>
              </a:p>
            </p:txBody>
          </p:sp>
          <p:sp>
            <p:nvSpPr>
              <p:cNvPr id="26653" name="Rectangle 56"/>
              <p:cNvSpPr>
                <a:spLocks noChangeArrowheads="1"/>
              </p:cNvSpPr>
              <p:nvPr/>
            </p:nvSpPr>
            <p:spPr bwMode="auto">
              <a:xfrm>
                <a:off x="4136" y="3293"/>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900" b="1">
                    <a:solidFill>
                      <a:srgbClr val="000000"/>
                    </a:solidFill>
                    <a:latin typeface="Times New Roman" panose="02020603050405020304" pitchFamily="18" charset="0"/>
                  </a:rPr>
                  <a:t>2</a:t>
                </a:r>
                <a:endParaRPr lang="en-US"/>
              </a:p>
            </p:txBody>
          </p:sp>
          <p:sp>
            <p:nvSpPr>
              <p:cNvPr id="26654" name="Line 57"/>
              <p:cNvSpPr>
                <a:spLocks noChangeShapeType="1"/>
              </p:cNvSpPr>
              <p:nvPr/>
            </p:nvSpPr>
            <p:spPr bwMode="auto">
              <a:xfrm>
                <a:off x="3642" y="3269"/>
                <a:ext cx="171"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5" name="Rectangle 58"/>
              <p:cNvSpPr>
                <a:spLocks noChangeArrowheads="1"/>
              </p:cNvSpPr>
              <p:nvPr/>
            </p:nvSpPr>
            <p:spPr bwMode="auto">
              <a:xfrm>
                <a:off x="4329" y="3141"/>
                <a:ext cx="16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N</a:t>
                </a:r>
                <a:endParaRPr lang="en-US"/>
              </a:p>
            </p:txBody>
          </p:sp>
          <p:sp>
            <p:nvSpPr>
              <p:cNvPr id="26656" name="Rectangle 59"/>
              <p:cNvSpPr>
                <a:spLocks noChangeArrowheads="1"/>
              </p:cNvSpPr>
              <p:nvPr/>
            </p:nvSpPr>
            <p:spPr bwMode="auto">
              <a:xfrm>
                <a:off x="4497" y="3141"/>
                <a:ext cx="1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H</a:t>
                </a:r>
                <a:endParaRPr lang="en-US"/>
              </a:p>
            </p:txBody>
          </p:sp>
          <p:sp>
            <p:nvSpPr>
              <p:cNvPr id="26657" name="Line 60"/>
              <p:cNvSpPr>
                <a:spLocks noChangeShapeType="1"/>
              </p:cNvSpPr>
              <p:nvPr/>
            </p:nvSpPr>
            <p:spPr bwMode="auto">
              <a:xfrm>
                <a:off x="4177" y="3269"/>
                <a:ext cx="171"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8" name="Rectangle 63"/>
              <p:cNvSpPr>
                <a:spLocks noChangeArrowheads="1"/>
              </p:cNvSpPr>
              <p:nvPr/>
            </p:nvSpPr>
            <p:spPr bwMode="auto">
              <a:xfrm>
                <a:off x="4704" y="3292"/>
                <a:ext cx="76"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900" b="1">
                    <a:solidFill>
                      <a:srgbClr val="000000"/>
                    </a:solidFill>
                    <a:latin typeface="Times New Roman" panose="02020603050405020304" pitchFamily="18" charset="0"/>
                  </a:rPr>
                  <a:t>2</a:t>
                </a:r>
                <a:endParaRPr lang="en-US"/>
              </a:p>
            </p:txBody>
          </p:sp>
          <p:sp>
            <p:nvSpPr>
              <p:cNvPr id="26659" name="Rectangle 65"/>
              <p:cNvSpPr>
                <a:spLocks noChangeArrowheads="1"/>
              </p:cNvSpPr>
              <p:nvPr/>
            </p:nvSpPr>
            <p:spPr bwMode="auto">
              <a:xfrm>
                <a:off x="3357" y="2764"/>
                <a:ext cx="1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O</a:t>
                </a:r>
                <a:endParaRPr lang="en-US"/>
              </a:p>
            </p:txBody>
          </p:sp>
          <p:sp>
            <p:nvSpPr>
              <p:cNvPr id="26660" name="Rectangle 66"/>
              <p:cNvSpPr>
                <a:spLocks noChangeArrowheads="1"/>
              </p:cNvSpPr>
              <p:nvPr/>
            </p:nvSpPr>
            <p:spPr bwMode="auto">
              <a:xfrm>
                <a:off x="3534" y="2764"/>
                <a:ext cx="180"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900" b="1">
                    <a:solidFill>
                      <a:srgbClr val="000000"/>
                    </a:solidFill>
                    <a:latin typeface="Times New Roman" panose="02020603050405020304" pitchFamily="18" charset="0"/>
                  </a:rPr>
                  <a:t>H</a:t>
                </a:r>
                <a:endParaRPr lang="en-US"/>
              </a:p>
            </p:txBody>
          </p:sp>
          <p:sp>
            <p:nvSpPr>
              <p:cNvPr id="26661" name="Line 67"/>
              <p:cNvSpPr>
                <a:spLocks noChangeShapeType="1"/>
              </p:cNvSpPr>
              <p:nvPr/>
            </p:nvSpPr>
            <p:spPr bwMode="auto">
              <a:xfrm flipV="1">
                <a:off x="3399" y="2998"/>
                <a:ext cx="1" cy="15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6629" name="AutoShape 70"/>
            <p:cNvSpPr>
              <a:spLocks/>
            </p:cNvSpPr>
            <p:nvPr/>
          </p:nvSpPr>
          <p:spPr bwMode="auto">
            <a:xfrm rot="-5377389">
              <a:off x="2136" y="2760"/>
              <a:ext cx="144" cy="1536"/>
            </a:xfrm>
            <a:prstGeom prst="leftBrace">
              <a:avLst>
                <a:gd name="adj1" fmla="val 88889"/>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6630" name="Text Box 72"/>
            <p:cNvSpPr txBox="1">
              <a:spLocks noChangeArrowheads="1"/>
            </p:cNvSpPr>
            <p:nvPr/>
          </p:nvSpPr>
          <p:spPr bwMode="auto">
            <a:xfrm>
              <a:off x="1961" y="3686"/>
              <a:ext cx="5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2400" b="1">
                  <a:latin typeface="Times New Roman" panose="02020603050405020304" pitchFamily="18" charset="0"/>
                  <a:cs typeface="Akhbar MT" pitchFamily="2" charset="-78"/>
                </a:rPr>
                <a:t>كاتيكول</a:t>
              </a:r>
              <a:endParaRPr lang="en-US" sz="2400" b="1">
                <a:latin typeface="Times New Roman" panose="02020603050405020304" pitchFamily="18" charset="0"/>
                <a:cs typeface="Akhbar MT" pitchFamily="2" charset="-78"/>
              </a:endParaRPr>
            </a:p>
          </p:txBody>
        </p:sp>
        <p:sp>
          <p:nvSpPr>
            <p:cNvPr id="26631" name="Text Box 75"/>
            <p:cNvSpPr txBox="1">
              <a:spLocks noChangeArrowheads="1"/>
            </p:cNvSpPr>
            <p:nvPr/>
          </p:nvSpPr>
          <p:spPr bwMode="auto">
            <a:xfrm>
              <a:off x="3117" y="3312"/>
              <a:ext cx="149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2400" b="1">
                  <a:latin typeface="Times New Roman" panose="02020603050405020304" pitchFamily="18" charset="0"/>
                  <a:cs typeface="Akhbar MT" pitchFamily="2" charset="-78"/>
                </a:rPr>
                <a:t>هيدروكسي إيثيل أمين</a:t>
              </a:r>
              <a:endParaRPr lang="en-US" sz="2400" b="1">
                <a:latin typeface="Times New Roman" panose="02020603050405020304" pitchFamily="18" charset="0"/>
                <a:cs typeface="Akhbar MT" pitchFamily="2" charset="-78"/>
              </a:endParaRPr>
            </a:p>
          </p:txBody>
        </p:sp>
        <p:sp>
          <p:nvSpPr>
            <p:cNvPr id="26632" name="AutoShape 76"/>
            <p:cNvSpPr>
              <a:spLocks/>
            </p:cNvSpPr>
            <p:nvPr/>
          </p:nvSpPr>
          <p:spPr bwMode="auto">
            <a:xfrm rot="-5377389">
              <a:off x="3768" y="2472"/>
              <a:ext cx="144" cy="1536"/>
            </a:xfrm>
            <a:prstGeom prst="leftBrace">
              <a:avLst>
                <a:gd name="adj1" fmla="val 88889"/>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6633" name="Text Box 79"/>
            <p:cNvSpPr txBox="1">
              <a:spLocks noChangeArrowheads="1"/>
            </p:cNvSpPr>
            <p:nvPr/>
          </p:nvSpPr>
          <p:spPr bwMode="auto">
            <a:xfrm>
              <a:off x="2061" y="4038"/>
              <a:ext cx="187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2800" b="1">
                  <a:latin typeface="Times New Roman" panose="02020603050405020304" pitchFamily="18" charset="0"/>
                  <a:cs typeface="Akhbar MT" pitchFamily="2" charset="-78"/>
                </a:rPr>
                <a:t>نور أدرينالين (نور إبينفرين)</a:t>
              </a:r>
              <a:endParaRPr lang="en-US" sz="2800" b="1">
                <a:latin typeface="Times New Roman" panose="02020603050405020304" pitchFamily="18" charset="0"/>
                <a:cs typeface="Akhbar MT" pitchFamily="2" charset="-78"/>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2693988" y="1474788"/>
            <a:ext cx="57197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200" b="1" dirty="0">
                <a:cs typeface="PT Bold Heading" pitchFamily="2" charset="-78"/>
              </a:rPr>
              <a:t>تمثل ثلثي وزن الغدة الكظرية</a:t>
            </a:r>
          </a:p>
          <a:p>
            <a:pPr eaLnBrk="1" hangingPunct="1"/>
            <a:r>
              <a:rPr lang="ar-SA" sz="3200" b="1" dirty="0">
                <a:cs typeface="PT Bold Heading" pitchFamily="2" charset="-78"/>
              </a:rPr>
              <a:t>تفرز عدد من الهرمونات </a:t>
            </a:r>
            <a:r>
              <a:rPr lang="ar-SA" sz="3200" b="1" dirty="0" err="1">
                <a:cs typeface="PT Bold Heading" pitchFamily="2" charset="-78"/>
              </a:rPr>
              <a:t>الإستيرويدية</a:t>
            </a:r>
            <a:endParaRPr lang="en-US" sz="3200" b="1" dirty="0">
              <a:cs typeface="PT Bold Heading" pitchFamily="2" charset="-78"/>
            </a:endParaRPr>
          </a:p>
        </p:txBody>
      </p:sp>
      <p:sp>
        <p:nvSpPr>
          <p:cNvPr id="27651" name="Text Box 4"/>
          <p:cNvSpPr txBox="1">
            <a:spLocks noChangeArrowheads="1"/>
          </p:cNvSpPr>
          <p:nvPr/>
        </p:nvSpPr>
        <p:spPr bwMode="auto">
          <a:xfrm>
            <a:off x="179388" y="333375"/>
            <a:ext cx="86407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u="sng" dirty="0">
                <a:cs typeface="PT Bold Heading" pitchFamily="2" charset="-78"/>
              </a:rPr>
              <a:t>قشرة الغدة الكظرية (ضرورية للحياة)</a:t>
            </a:r>
            <a:endParaRPr lang="en-US" sz="4400" b="1" u="sng" dirty="0">
              <a:cs typeface="PT Bold Heading" pitchFamily="2" charset="-78"/>
            </a:endParaRPr>
          </a:p>
        </p:txBody>
      </p:sp>
      <p:sp>
        <p:nvSpPr>
          <p:cNvPr id="47113" name="Text Box 9"/>
          <p:cNvSpPr txBox="1">
            <a:spLocks noChangeArrowheads="1"/>
          </p:cNvSpPr>
          <p:nvPr/>
        </p:nvSpPr>
        <p:spPr bwMode="auto">
          <a:xfrm>
            <a:off x="4828418" y="2997200"/>
            <a:ext cx="36567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600" dirty="0"/>
              <a:t>1- </a:t>
            </a:r>
            <a:r>
              <a:rPr lang="ar-SY" sz="3600" dirty="0"/>
              <a:t>غ</a:t>
            </a:r>
            <a:r>
              <a:rPr lang="ar-SA" sz="3600" dirty="0" err="1" smtClean="0"/>
              <a:t>لوكوكورتيكويدات</a:t>
            </a:r>
            <a:r>
              <a:rPr lang="en-US" sz="3600" dirty="0" smtClean="0"/>
              <a:t> </a:t>
            </a:r>
            <a:endParaRPr lang="en-US" sz="3600" dirty="0"/>
          </a:p>
        </p:txBody>
      </p:sp>
      <p:sp>
        <p:nvSpPr>
          <p:cNvPr id="47114" name="Text Box 10"/>
          <p:cNvSpPr txBox="1">
            <a:spLocks noChangeArrowheads="1"/>
          </p:cNvSpPr>
          <p:nvPr/>
        </p:nvSpPr>
        <p:spPr bwMode="auto">
          <a:xfrm>
            <a:off x="4787900" y="3933825"/>
            <a:ext cx="3711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600" dirty="0"/>
              <a:t>2- </a:t>
            </a:r>
            <a:r>
              <a:rPr lang="ar-SA" sz="3600" dirty="0" err="1"/>
              <a:t>مينيرالوكورتيكويدات</a:t>
            </a:r>
            <a:endParaRPr lang="en-US" sz="3600" dirty="0"/>
          </a:p>
        </p:txBody>
      </p:sp>
      <p:sp>
        <p:nvSpPr>
          <p:cNvPr id="9" name="Text Box 10"/>
          <p:cNvSpPr txBox="1">
            <a:spLocks noChangeArrowheads="1"/>
          </p:cNvSpPr>
          <p:nvPr/>
        </p:nvSpPr>
        <p:spPr bwMode="auto">
          <a:xfrm>
            <a:off x="4689475" y="4875213"/>
            <a:ext cx="3810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600" dirty="0"/>
              <a:t>3- </a:t>
            </a:r>
            <a:r>
              <a:rPr lang="ar-SA" sz="3600" dirty="0" err="1"/>
              <a:t>كورتيكويدات</a:t>
            </a:r>
            <a:r>
              <a:rPr lang="ar-SA" sz="3600" dirty="0"/>
              <a:t> </a:t>
            </a:r>
            <a:r>
              <a:rPr lang="ar-SA" sz="3600" dirty="0" err="1"/>
              <a:t>المناسل</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right)">
                                      <p:cBhvr>
                                        <p:cTn id="7" dur="500"/>
                                        <p:tgtEl>
                                          <p:spTgt spid="47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7113"/>
                                        </p:tgtEl>
                                        <p:attrNameLst>
                                          <p:attrName>style.visibility</p:attrName>
                                        </p:attrNameLst>
                                      </p:cBhvr>
                                      <p:to>
                                        <p:strVal val="visible"/>
                                      </p:to>
                                    </p:set>
                                    <p:animEffect transition="in" filter="wipe(right)">
                                      <p:cBhvr>
                                        <p:cTn id="12" dur="500"/>
                                        <p:tgtEl>
                                          <p:spTgt spid="471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7114"/>
                                        </p:tgtEl>
                                        <p:attrNameLst>
                                          <p:attrName>style.visibility</p:attrName>
                                        </p:attrNameLst>
                                      </p:cBhvr>
                                      <p:to>
                                        <p:strVal val="visible"/>
                                      </p:to>
                                    </p:set>
                                    <p:animEffect transition="in" filter="wipe(right)">
                                      <p:cBhvr>
                                        <p:cTn id="17" dur="500"/>
                                        <p:tgtEl>
                                          <p:spTgt spid="471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13" grpId="0"/>
      <p:bldP spid="47114"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5292725" y="1341438"/>
            <a:ext cx="3121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dirty="0">
                <a:cs typeface="PT Bold Heading" pitchFamily="2" charset="-78"/>
              </a:rPr>
              <a:t>1- الكورتيزون</a:t>
            </a:r>
            <a:endParaRPr lang="en-US" sz="4400" b="1" dirty="0">
              <a:cs typeface="PT Bold Heading" pitchFamily="2" charset="-78"/>
            </a:endParaRPr>
          </a:p>
        </p:txBody>
      </p:sp>
      <p:sp>
        <p:nvSpPr>
          <p:cNvPr id="11268" name="Text Box 4"/>
          <p:cNvSpPr txBox="1">
            <a:spLocks noChangeArrowheads="1"/>
          </p:cNvSpPr>
          <p:nvPr/>
        </p:nvSpPr>
        <p:spPr bwMode="auto">
          <a:xfrm>
            <a:off x="1430338" y="2205038"/>
            <a:ext cx="6988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dirty="0">
                <a:cs typeface="PT Bold Heading" pitchFamily="2" charset="-78"/>
              </a:rPr>
              <a:t>2- </a:t>
            </a:r>
            <a:r>
              <a:rPr lang="ar-SA" sz="4400" b="1" dirty="0" err="1">
                <a:cs typeface="PT Bold Heading" pitchFamily="2" charset="-78"/>
              </a:rPr>
              <a:t>الهيدروكورتيزون</a:t>
            </a:r>
            <a:r>
              <a:rPr lang="ar-SA" sz="4400" b="1" dirty="0">
                <a:cs typeface="PT Bold Heading" pitchFamily="2" charset="-78"/>
              </a:rPr>
              <a:t> (</a:t>
            </a:r>
            <a:r>
              <a:rPr lang="ar-SA" sz="4400" b="1" dirty="0" err="1">
                <a:cs typeface="PT Bold Heading" pitchFamily="2" charset="-78"/>
              </a:rPr>
              <a:t>الكورتيزول</a:t>
            </a:r>
            <a:r>
              <a:rPr lang="ar-SA" sz="4400" b="1" dirty="0">
                <a:cs typeface="PT Bold Heading" pitchFamily="2" charset="-78"/>
              </a:rPr>
              <a:t>)</a:t>
            </a:r>
            <a:endParaRPr lang="en-US" sz="4400" b="1" dirty="0">
              <a:cs typeface="PT Bold Heading" pitchFamily="2" charset="-78"/>
            </a:endParaRPr>
          </a:p>
        </p:txBody>
      </p:sp>
      <p:sp>
        <p:nvSpPr>
          <p:cNvPr id="28676" name="Text Box 5"/>
          <p:cNvSpPr txBox="1">
            <a:spLocks noChangeArrowheads="1"/>
          </p:cNvSpPr>
          <p:nvPr/>
        </p:nvSpPr>
        <p:spPr bwMode="auto">
          <a:xfrm>
            <a:off x="615075" y="377190"/>
            <a:ext cx="79367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5400" b="1" i="1" u="sng" dirty="0">
                <a:cs typeface="PT Bold Heading" pitchFamily="2" charset="-78"/>
              </a:rPr>
              <a:t> </a:t>
            </a:r>
            <a:r>
              <a:rPr lang="ar-SA" sz="5400" b="1" u="sng" dirty="0">
                <a:cs typeface="PT Bold Heading" pitchFamily="2" charset="-78"/>
              </a:rPr>
              <a:t>هرمونات قشرة الغدة الكظرية</a:t>
            </a:r>
            <a:endParaRPr lang="en-US" sz="5400" b="1" u="sng" dirty="0">
              <a:cs typeface="PT Bold Heading" pitchFamily="2" charset="-78"/>
            </a:endParaRPr>
          </a:p>
        </p:txBody>
      </p:sp>
      <p:sp>
        <p:nvSpPr>
          <p:cNvPr id="11271" name="Text Box 7"/>
          <p:cNvSpPr txBox="1">
            <a:spLocks noChangeArrowheads="1"/>
          </p:cNvSpPr>
          <p:nvPr/>
        </p:nvSpPr>
        <p:spPr bwMode="auto">
          <a:xfrm>
            <a:off x="4911725" y="4005263"/>
            <a:ext cx="34893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dirty="0">
                <a:cs typeface="PT Bold Heading" pitchFamily="2" charset="-78"/>
              </a:rPr>
              <a:t>4- </a:t>
            </a:r>
            <a:r>
              <a:rPr lang="ar-SA" sz="4400" b="1" dirty="0" err="1">
                <a:cs typeface="PT Bold Heading" pitchFamily="2" charset="-78"/>
              </a:rPr>
              <a:t>الألدوستيرون</a:t>
            </a:r>
            <a:endParaRPr lang="en-US" sz="4400" b="1" dirty="0">
              <a:cs typeface="PT Bold Heading" pitchFamily="2" charset="-78"/>
            </a:endParaRPr>
          </a:p>
        </p:txBody>
      </p:sp>
      <p:sp>
        <p:nvSpPr>
          <p:cNvPr id="11272" name="Text Box 8"/>
          <p:cNvSpPr txBox="1">
            <a:spLocks noChangeArrowheads="1"/>
          </p:cNvSpPr>
          <p:nvPr/>
        </p:nvSpPr>
        <p:spPr bwMode="auto">
          <a:xfrm>
            <a:off x="4054475" y="3098800"/>
            <a:ext cx="43513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dirty="0">
                <a:cs typeface="PT Bold Heading" pitchFamily="2" charset="-78"/>
              </a:rPr>
              <a:t>3- </a:t>
            </a:r>
            <a:r>
              <a:rPr lang="ar-SA" sz="4400" b="1" dirty="0" err="1">
                <a:cs typeface="PT Bold Heading" pitchFamily="2" charset="-78"/>
              </a:rPr>
              <a:t>الكورتيكوستيرون</a:t>
            </a:r>
            <a:endParaRPr lang="en-US" sz="4400" b="1" dirty="0">
              <a:cs typeface="PT Bold Heading" pitchFamily="2" charset="-78"/>
            </a:endParaRPr>
          </a:p>
        </p:txBody>
      </p:sp>
      <p:sp>
        <p:nvSpPr>
          <p:cNvPr id="11273" name="Text Box 9"/>
          <p:cNvSpPr txBox="1">
            <a:spLocks noChangeArrowheads="1"/>
          </p:cNvSpPr>
          <p:nvPr/>
        </p:nvSpPr>
        <p:spPr bwMode="auto">
          <a:xfrm>
            <a:off x="4573588" y="4724400"/>
            <a:ext cx="385286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dirty="0">
                <a:cs typeface="PT Bold Heading" pitchFamily="2" charset="-78"/>
              </a:rPr>
              <a:t>5- التستوستيرون</a:t>
            </a:r>
            <a:endParaRPr lang="en-US" sz="4400" b="1" dirty="0">
              <a:cs typeface="PT Bold Heading" pitchFamily="2" charset="-78"/>
            </a:endParaRPr>
          </a:p>
        </p:txBody>
      </p:sp>
      <p:sp>
        <p:nvSpPr>
          <p:cNvPr id="11274" name="Text Box 10"/>
          <p:cNvSpPr txBox="1">
            <a:spLocks noChangeArrowheads="1"/>
          </p:cNvSpPr>
          <p:nvPr/>
        </p:nvSpPr>
        <p:spPr bwMode="auto">
          <a:xfrm>
            <a:off x="4852670" y="5486400"/>
            <a:ext cx="3521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dirty="0">
                <a:cs typeface="PT Bold Heading" pitchFamily="2" charset="-78"/>
              </a:rPr>
              <a:t>6- البروجسترون</a:t>
            </a:r>
            <a:endParaRPr lang="en-US" sz="4400" b="1" dirty="0">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right)">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wipe(right)">
                                      <p:cBhvr>
                                        <p:cTn id="12" dur="500"/>
                                        <p:tgtEl>
                                          <p:spTgt spid="112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272"/>
                                        </p:tgtEl>
                                        <p:attrNameLst>
                                          <p:attrName>style.visibility</p:attrName>
                                        </p:attrNameLst>
                                      </p:cBhvr>
                                      <p:to>
                                        <p:strVal val="visible"/>
                                      </p:to>
                                    </p:set>
                                    <p:animEffect transition="in" filter="wipe(right)">
                                      <p:cBhvr>
                                        <p:cTn id="17" dur="500"/>
                                        <p:tgtEl>
                                          <p:spTgt spid="112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271"/>
                                        </p:tgtEl>
                                        <p:attrNameLst>
                                          <p:attrName>style.visibility</p:attrName>
                                        </p:attrNameLst>
                                      </p:cBhvr>
                                      <p:to>
                                        <p:strVal val="visible"/>
                                      </p:to>
                                    </p:set>
                                    <p:animEffect transition="in" filter="wipe(right)">
                                      <p:cBhvr>
                                        <p:cTn id="22" dur="500"/>
                                        <p:tgtEl>
                                          <p:spTgt spid="112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1273"/>
                                        </p:tgtEl>
                                        <p:attrNameLst>
                                          <p:attrName>style.visibility</p:attrName>
                                        </p:attrNameLst>
                                      </p:cBhvr>
                                      <p:to>
                                        <p:strVal val="visible"/>
                                      </p:to>
                                    </p:set>
                                    <p:animEffect transition="in" filter="wipe(right)">
                                      <p:cBhvr>
                                        <p:cTn id="27" dur="500"/>
                                        <p:tgtEl>
                                          <p:spTgt spid="112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1274"/>
                                        </p:tgtEl>
                                        <p:attrNameLst>
                                          <p:attrName>style.visibility</p:attrName>
                                        </p:attrNameLst>
                                      </p:cBhvr>
                                      <p:to>
                                        <p:strVal val="visible"/>
                                      </p:to>
                                    </p:set>
                                    <p:animEffect transition="in" filter="wipe(right)">
                                      <p:cBhvr>
                                        <p:cTn id="32"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P spid="11271" grpId="0"/>
      <p:bldP spid="11272" grpId="0"/>
      <p:bldP spid="11273" grpId="0"/>
      <p:bldP spid="1127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p:txBody>
          <a:bodyPr/>
          <a:lstStyle/>
          <a:p>
            <a:pPr eaLnBrk="1" hangingPunct="1">
              <a:lnSpc>
                <a:spcPct val="90000"/>
              </a:lnSpc>
            </a:pPr>
            <a:r>
              <a:rPr lang="ar-SA" sz="2800" dirty="0" smtClean="0"/>
              <a:t>مثال الكورتيزون </a:t>
            </a:r>
            <a:r>
              <a:rPr lang="ar-SA" sz="2800" dirty="0" err="1" smtClean="0"/>
              <a:t>والهيدروكورتيزون</a:t>
            </a:r>
            <a:r>
              <a:rPr lang="ar-SA" sz="2800" dirty="0" smtClean="0"/>
              <a:t> </a:t>
            </a:r>
            <a:r>
              <a:rPr lang="ar-SA" sz="2800" dirty="0" err="1" smtClean="0"/>
              <a:t>وكورتيكوستيرون</a:t>
            </a:r>
            <a:r>
              <a:rPr lang="ar-SA" sz="2800" dirty="0" smtClean="0"/>
              <a:t>. </a:t>
            </a:r>
          </a:p>
          <a:p>
            <a:pPr eaLnBrk="1" hangingPunct="1">
              <a:lnSpc>
                <a:spcPct val="90000"/>
              </a:lnSpc>
            </a:pPr>
            <a:r>
              <a:rPr lang="ar-SA" sz="2800" dirty="0" smtClean="0"/>
              <a:t>تقوم بتنظيم اصطناع الغلوكوز من مصادر غير كربوهيدراتية وتكوين ال</a:t>
            </a:r>
            <a:r>
              <a:rPr lang="ar-SY" sz="2800" dirty="0" smtClean="0"/>
              <a:t>غ</a:t>
            </a:r>
            <a:r>
              <a:rPr lang="ar-SA" sz="2800" dirty="0" err="1" smtClean="0"/>
              <a:t>ليكوجين</a:t>
            </a:r>
            <a:r>
              <a:rPr lang="ar-SA" sz="2800" dirty="0" smtClean="0"/>
              <a:t>.</a:t>
            </a:r>
          </a:p>
          <a:p>
            <a:pPr eaLnBrk="1" hangingPunct="1">
              <a:lnSpc>
                <a:spcPct val="90000"/>
              </a:lnSpc>
            </a:pPr>
            <a:r>
              <a:rPr lang="ar-SA" sz="2800" dirty="0" smtClean="0"/>
              <a:t>تعمل على تكسير الدهون في الأنسجة الدهنية إلى </a:t>
            </a:r>
            <a:r>
              <a:rPr lang="ar-SY" sz="2800" dirty="0" smtClean="0"/>
              <a:t>غ</a:t>
            </a:r>
            <a:r>
              <a:rPr lang="ar-SA" sz="2800" dirty="0" err="1" smtClean="0"/>
              <a:t>ليسرول</a:t>
            </a:r>
            <a:r>
              <a:rPr lang="ar-SA" sz="2800" dirty="0" smtClean="0"/>
              <a:t> وأحماض دهنية. وتكسير البروتينات إلى أحماض أمينية.</a:t>
            </a:r>
          </a:p>
          <a:p>
            <a:pPr eaLnBrk="1" hangingPunct="1">
              <a:lnSpc>
                <a:spcPct val="90000"/>
              </a:lnSpc>
            </a:pPr>
            <a:r>
              <a:rPr lang="ar-SA" sz="2800" dirty="0" smtClean="0"/>
              <a:t>تعمل على تصنيع عدد من الانزيمات الهامة.</a:t>
            </a:r>
          </a:p>
          <a:p>
            <a:pPr eaLnBrk="1" hangingPunct="1">
              <a:lnSpc>
                <a:spcPct val="90000"/>
              </a:lnSpc>
            </a:pPr>
            <a:r>
              <a:rPr lang="ar-SA" sz="2800" dirty="0" smtClean="0"/>
              <a:t>تقوم بوظيفة مضاد للالتهابات.</a:t>
            </a:r>
          </a:p>
          <a:p>
            <a:pPr eaLnBrk="1" hangingPunct="1">
              <a:lnSpc>
                <a:spcPct val="90000"/>
              </a:lnSpc>
            </a:pPr>
            <a:r>
              <a:rPr lang="ar-SA" sz="2800" dirty="0" smtClean="0"/>
              <a:t>الزيادة المفرطة منها تسبب زيادة إفرازات المعدة مما يتسبب في نشوء قرح.</a:t>
            </a:r>
            <a:endParaRPr lang="en-US" sz="2800" dirty="0" smtClean="0"/>
          </a:p>
        </p:txBody>
      </p:sp>
      <p:sp>
        <p:nvSpPr>
          <p:cNvPr id="29699" name="Text Box 4"/>
          <p:cNvSpPr>
            <a:spLocks noGrp="1" noChangeArrowheads="1"/>
          </p:cNvSpPr>
          <p:nvPr>
            <p:ph type="title"/>
          </p:nvPr>
        </p:nvSpPr>
        <p:spPr>
          <a:noFill/>
        </p:spPr>
        <p:txBody>
          <a:bodyPr/>
          <a:lstStyle/>
          <a:p>
            <a:pPr algn="r" eaLnBrk="1" hangingPunct="1"/>
            <a:r>
              <a:rPr lang="ar-SA" sz="3600" b="1" dirty="0" smtClean="0">
                <a:cs typeface="PT Bold Heading" pitchFamily="2" charset="-78"/>
              </a:rPr>
              <a:t>ال</a:t>
            </a:r>
            <a:r>
              <a:rPr lang="ar-SY" sz="3600" b="1" dirty="0" smtClean="0">
                <a:cs typeface="PT Bold Heading" pitchFamily="2" charset="-78"/>
              </a:rPr>
              <a:t>غ</a:t>
            </a:r>
            <a:r>
              <a:rPr lang="ar-SA" sz="3600" b="1" dirty="0" err="1" smtClean="0">
                <a:cs typeface="PT Bold Heading" pitchFamily="2" charset="-78"/>
              </a:rPr>
              <a:t>لوكوكورتيكويدات</a:t>
            </a:r>
            <a:r>
              <a:rPr lang="en-US" sz="2800" dirty="0" smtClean="0"/>
              <a:t> </a:t>
            </a:r>
            <a:r>
              <a:rPr lang="ar-SA" sz="2800" dirty="0" smtClean="0"/>
              <a:t> (لها علاقة بأيض السكريات)</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p:txBody>
          <a:bodyPr/>
          <a:lstStyle/>
          <a:p>
            <a:pPr eaLnBrk="1" hangingPunct="1"/>
            <a:r>
              <a:rPr lang="ar-SA" sz="2800" dirty="0" smtClean="0"/>
              <a:t>تُفرز من الطبقة الخارجية لقشرة الغدة الكظرية وأهم هذه الهرمونات </a:t>
            </a:r>
            <a:r>
              <a:rPr lang="ar-SA" sz="2800" dirty="0" err="1" smtClean="0"/>
              <a:t>الألدوستيرون</a:t>
            </a:r>
            <a:r>
              <a:rPr lang="ar-SA" sz="2800" dirty="0" smtClean="0"/>
              <a:t> </a:t>
            </a:r>
            <a:r>
              <a:rPr lang="en-US" sz="2800" dirty="0" smtClean="0"/>
              <a:t>Aldosterone</a:t>
            </a:r>
            <a:r>
              <a:rPr lang="ar-SA" sz="2800" dirty="0" smtClean="0"/>
              <a:t> الذي يلعب دوراً مهماً في الحفاظ على تركيز </a:t>
            </a:r>
            <a:r>
              <a:rPr lang="ar-SA" sz="2800" dirty="0" err="1" smtClean="0"/>
              <a:t>الإلكتروليتات</a:t>
            </a:r>
            <a:r>
              <a:rPr lang="ar-SA" sz="2800" dirty="0" smtClean="0"/>
              <a:t> في الجسم فهو يساعد على إعادة امتصاص أيونات الصوديوم والماء من البول في الكلية وتقليل إخراجهما سواءً في البول أو العرق كما يساعد على زيادة إخراج البوتاسيوم والمغن</a:t>
            </a:r>
            <a:r>
              <a:rPr lang="ar-SY" sz="2800" dirty="0" smtClean="0"/>
              <a:t>ز</a:t>
            </a:r>
            <a:r>
              <a:rPr lang="ar-SA" sz="2800" dirty="0" smtClean="0"/>
              <a:t>يوم في البول.</a:t>
            </a:r>
          </a:p>
          <a:p>
            <a:pPr eaLnBrk="1" hangingPunct="1"/>
            <a:r>
              <a:rPr lang="ar-SA" sz="2800" dirty="0" smtClean="0"/>
              <a:t>نشاط </a:t>
            </a:r>
            <a:r>
              <a:rPr lang="ar-SA" sz="2800" dirty="0" err="1" smtClean="0"/>
              <a:t>الألدوستيرون</a:t>
            </a:r>
            <a:r>
              <a:rPr lang="ar-SA" sz="2800" dirty="0" smtClean="0"/>
              <a:t> </a:t>
            </a:r>
            <a:r>
              <a:rPr lang="ar-SY" sz="2800" dirty="0" smtClean="0"/>
              <a:t>يفوق</a:t>
            </a:r>
            <a:r>
              <a:rPr lang="ar-SA" sz="2800" dirty="0" smtClean="0"/>
              <a:t> </a:t>
            </a:r>
            <a:r>
              <a:rPr lang="ar-SA" sz="2800" dirty="0" err="1" smtClean="0"/>
              <a:t>الكورتيزول</a:t>
            </a:r>
            <a:r>
              <a:rPr lang="ar-SA" sz="2800" dirty="0" smtClean="0"/>
              <a:t> بـ 1000 ضعف</a:t>
            </a:r>
            <a:endParaRPr lang="en-US" sz="2800" dirty="0" smtClean="0"/>
          </a:p>
        </p:txBody>
      </p:sp>
      <p:sp>
        <p:nvSpPr>
          <p:cNvPr id="30723" name="Text Box 3"/>
          <p:cNvSpPr>
            <a:spLocks noGrp="1" noChangeArrowheads="1"/>
          </p:cNvSpPr>
          <p:nvPr>
            <p:ph type="title"/>
          </p:nvPr>
        </p:nvSpPr>
        <p:spPr>
          <a:xfrm>
            <a:off x="395536" y="332656"/>
            <a:ext cx="8229600" cy="1143000"/>
          </a:xfrm>
          <a:noFill/>
        </p:spPr>
        <p:txBody>
          <a:bodyPr/>
          <a:lstStyle/>
          <a:p>
            <a:pPr algn="r" eaLnBrk="1" hangingPunct="1"/>
            <a:r>
              <a:rPr lang="ar-SA" sz="3600" b="1" dirty="0" err="1" smtClean="0">
                <a:cs typeface="PT Bold Heading" pitchFamily="2" charset="-78"/>
              </a:rPr>
              <a:t>المينيرالوكورتيكويدات</a:t>
            </a:r>
            <a:r>
              <a:rPr lang="en-US" sz="3600" dirty="0" smtClean="0"/>
              <a:t> </a:t>
            </a:r>
            <a:r>
              <a:rPr lang="ar-SA" sz="2800" dirty="0" smtClean="0"/>
              <a:t> (لها علاقة بأيض الأملاح المعدنية)</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3175" y="450850"/>
            <a:ext cx="381000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7" name="Group 555"/>
          <p:cNvGrpSpPr>
            <a:grpSpLocks/>
          </p:cNvGrpSpPr>
          <p:nvPr/>
        </p:nvGrpSpPr>
        <p:grpSpPr bwMode="auto">
          <a:xfrm>
            <a:off x="4810125" y="3500438"/>
            <a:ext cx="3854450" cy="2824162"/>
            <a:chOff x="1122" y="1677"/>
            <a:chExt cx="2428" cy="1779"/>
          </a:xfrm>
        </p:grpSpPr>
        <p:sp>
          <p:nvSpPr>
            <p:cNvPr id="31845" name="Line 505"/>
            <p:cNvSpPr>
              <a:spLocks noChangeShapeType="1"/>
            </p:cNvSpPr>
            <p:nvPr/>
          </p:nvSpPr>
          <p:spPr bwMode="auto">
            <a:xfrm>
              <a:off x="2689" y="2455"/>
              <a:ext cx="1" cy="29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6" name="Line 506"/>
            <p:cNvSpPr>
              <a:spLocks noChangeShapeType="1"/>
            </p:cNvSpPr>
            <p:nvPr/>
          </p:nvSpPr>
          <p:spPr bwMode="auto">
            <a:xfrm>
              <a:off x="2689" y="2752"/>
              <a:ext cx="281" cy="9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7" name="Line 507"/>
            <p:cNvSpPr>
              <a:spLocks noChangeShapeType="1"/>
            </p:cNvSpPr>
            <p:nvPr/>
          </p:nvSpPr>
          <p:spPr bwMode="auto">
            <a:xfrm flipV="1">
              <a:off x="2970" y="2605"/>
              <a:ext cx="177" cy="24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8" name="Line 508"/>
            <p:cNvSpPr>
              <a:spLocks noChangeShapeType="1"/>
            </p:cNvSpPr>
            <p:nvPr/>
          </p:nvSpPr>
          <p:spPr bwMode="auto">
            <a:xfrm flipH="1" flipV="1">
              <a:off x="2973" y="2364"/>
              <a:ext cx="174" cy="24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9" name="Line 509"/>
            <p:cNvSpPr>
              <a:spLocks noChangeShapeType="1"/>
            </p:cNvSpPr>
            <p:nvPr/>
          </p:nvSpPr>
          <p:spPr bwMode="auto">
            <a:xfrm flipH="1">
              <a:off x="2689" y="2364"/>
              <a:ext cx="284" cy="9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0" name="Line 510"/>
            <p:cNvSpPr>
              <a:spLocks noChangeShapeType="1"/>
            </p:cNvSpPr>
            <p:nvPr/>
          </p:nvSpPr>
          <p:spPr bwMode="auto">
            <a:xfrm>
              <a:off x="2177" y="2749"/>
              <a:ext cx="257" cy="14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1" name="Line 511"/>
            <p:cNvSpPr>
              <a:spLocks noChangeShapeType="1"/>
            </p:cNvSpPr>
            <p:nvPr/>
          </p:nvSpPr>
          <p:spPr bwMode="auto">
            <a:xfrm flipV="1">
              <a:off x="2153" y="2452"/>
              <a:ext cx="1" cy="29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2" name="Line 512"/>
            <p:cNvSpPr>
              <a:spLocks noChangeShapeType="1"/>
            </p:cNvSpPr>
            <p:nvPr/>
          </p:nvSpPr>
          <p:spPr bwMode="auto">
            <a:xfrm flipV="1">
              <a:off x="2434" y="2752"/>
              <a:ext cx="255" cy="14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3" name="Line 513"/>
            <p:cNvSpPr>
              <a:spLocks noChangeShapeType="1"/>
            </p:cNvSpPr>
            <p:nvPr/>
          </p:nvSpPr>
          <p:spPr bwMode="auto">
            <a:xfrm flipH="1" flipV="1">
              <a:off x="2434" y="2306"/>
              <a:ext cx="255" cy="14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4" name="Line 514"/>
            <p:cNvSpPr>
              <a:spLocks noChangeShapeType="1"/>
            </p:cNvSpPr>
            <p:nvPr/>
          </p:nvSpPr>
          <p:spPr bwMode="auto">
            <a:xfrm flipH="1">
              <a:off x="2177" y="2306"/>
              <a:ext cx="257" cy="14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5" name="Line 515"/>
            <p:cNvSpPr>
              <a:spLocks noChangeShapeType="1"/>
            </p:cNvSpPr>
            <p:nvPr/>
          </p:nvSpPr>
          <p:spPr bwMode="auto">
            <a:xfrm>
              <a:off x="1921" y="2897"/>
              <a:ext cx="1" cy="29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6" name="Line 516"/>
            <p:cNvSpPr>
              <a:spLocks noChangeShapeType="1"/>
            </p:cNvSpPr>
            <p:nvPr/>
          </p:nvSpPr>
          <p:spPr bwMode="auto">
            <a:xfrm flipV="1">
              <a:off x="1921" y="2749"/>
              <a:ext cx="256" cy="14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7" name="Line 517"/>
            <p:cNvSpPr>
              <a:spLocks noChangeShapeType="1"/>
            </p:cNvSpPr>
            <p:nvPr/>
          </p:nvSpPr>
          <p:spPr bwMode="auto">
            <a:xfrm>
              <a:off x="1921" y="3194"/>
              <a:ext cx="253" cy="14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8" name="Line 518"/>
            <p:cNvSpPr>
              <a:spLocks noChangeShapeType="1"/>
            </p:cNvSpPr>
            <p:nvPr/>
          </p:nvSpPr>
          <p:spPr bwMode="auto">
            <a:xfrm flipV="1">
              <a:off x="2174" y="3195"/>
              <a:ext cx="260" cy="14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9" name="Line 519"/>
            <p:cNvSpPr>
              <a:spLocks noChangeShapeType="1"/>
            </p:cNvSpPr>
            <p:nvPr/>
          </p:nvSpPr>
          <p:spPr bwMode="auto">
            <a:xfrm flipV="1">
              <a:off x="2434" y="2897"/>
              <a:ext cx="1" cy="29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60" name="Line 520"/>
            <p:cNvSpPr>
              <a:spLocks noChangeShapeType="1"/>
            </p:cNvSpPr>
            <p:nvPr/>
          </p:nvSpPr>
          <p:spPr bwMode="auto">
            <a:xfrm>
              <a:off x="1407" y="2896"/>
              <a:ext cx="1" cy="29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61" name="Line 521"/>
            <p:cNvSpPr>
              <a:spLocks noChangeShapeType="1"/>
            </p:cNvSpPr>
            <p:nvPr/>
          </p:nvSpPr>
          <p:spPr bwMode="auto">
            <a:xfrm flipV="1">
              <a:off x="1407" y="2747"/>
              <a:ext cx="257" cy="14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62" name="Line 522"/>
            <p:cNvSpPr>
              <a:spLocks noChangeShapeType="1"/>
            </p:cNvSpPr>
            <p:nvPr/>
          </p:nvSpPr>
          <p:spPr bwMode="auto">
            <a:xfrm>
              <a:off x="1407" y="3192"/>
              <a:ext cx="254" cy="14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63" name="Line 523"/>
            <p:cNvSpPr>
              <a:spLocks noChangeShapeType="1"/>
            </p:cNvSpPr>
            <p:nvPr/>
          </p:nvSpPr>
          <p:spPr bwMode="auto">
            <a:xfrm flipV="1">
              <a:off x="1661" y="3194"/>
              <a:ext cx="260" cy="14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64" name="Line 524"/>
            <p:cNvSpPr>
              <a:spLocks noChangeShapeType="1"/>
            </p:cNvSpPr>
            <p:nvPr/>
          </p:nvSpPr>
          <p:spPr bwMode="auto">
            <a:xfrm flipV="1">
              <a:off x="1665" y="3164"/>
              <a:ext cx="200" cy="11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65" name="Line 525"/>
            <p:cNvSpPr>
              <a:spLocks noChangeShapeType="1"/>
            </p:cNvSpPr>
            <p:nvPr/>
          </p:nvSpPr>
          <p:spPr bwMode="auto">
            <a:xfrm flipH="1" flipV="1">
              <a:off x="1664" y="2747"/>
              <a:ext cx="257" cy="1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66" name="Rectangle 526"/>
            <p:cNvSpPr>
              <a:spLocks noChangeArrowheads="1"/>
            </p:cNvSpPr>
            <p:nvPr/>
          </p:nvSpPr>
          <p:spPr bwMode="auto">
            <a:xfrm>
              <a:off x="1122" y="3245"/>
              <a:ext cx="1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200" b="1">
                  <a:solidFill>
                    <a:srgbClr val="000000"/>
                  </a:solidFill>
                  <a:latin typeface="Times New Roman" panose="02020603050405020304" pitchFamily="18" charset="0"/>
                </a:rPr>
                <a:t>O</a:t>
              </a:r>
              <a:endParaRPr lang="en-US"/>
            </a:p>
          </p:txBody>
        </p:sp>
        <p:sp>
          <p:nvSpPr>
            <p:cNvPr id="31867" name="Line 527"/>
            <p:cNvSpPr>
              <a:spLocks noChangeShapeType="1"/>
            </p:cNvSpPr>
            <p:nvPr/>
          </p:nvSpPr>
          <p:spPr bwMode="auto">
            <a:xfrm flipH="1">
              <a:off x="1223" y="3167"/>
              <a:ext cx="177" cy="9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68" name="Line 528"/>
            <p:cNvSpPr>
              <a:spLocks noChangeShapeType="1"/>
            </p:cNvSpPr>
            <p:nvPr/>
          </p:nvSpPr>
          <p:spPr bwMode="auto">
            <a:xfrm flipH="1">
              <a:off x="1248" y="3212"/>
              <a:ext cx="179" cy="1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69" name="Rectangle 529"/>
            <p:cNvSpPr>
              <a:spLocks noChangeArrowheads="1"/>
            </p:cNvSpPr>
            <p:nvPr/>
          </p:nvSpPr>
          <p:spPr bwMode="auto">
            <a:xfrm>
              <a:off x="1835" y="2507"/>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C</a:t>
              </a:r>
              <a:endParaRPr lang="en-US"/>
            </a:p>
          </p:txBody>
        </p:sp>
        <p:sp>
          <p:nvSpPr>
            <p:cNvPr id="31870" name="Rectangle 530"/>
            <p:cNvSpPr>
              <a:spLocks noChangeArrowheads="1"/>
            </p:cNvSpPr>
            <p:nvPr/>
          </p:nvSpPr>
          <p:spPr bwMode="auto">
            <a:xfrm>
              <a:off x="1962" y="2507"/>
              <a:ext cx="1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H</a:t>
              </a:r>
              <a:endParaRPr lang="en-US"/>
            </a:p>
          </p:txBody>
        </p:sp>
        <p:sp>
          <p:nvSpPr>
            <p:cNvPr id="31871" name="Rectangle 531"/>
            <p:cNvSpPr>
              <a:spLocks noChangeArrowheads="1"/>
            </p:cNvSpPr>
            <p:nvPr/>
          </p:nvSpPr>
          <p:spPr bwMode="auto">
            <a:xfrm>
              <a:off x="2088" y="2619"/>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500" b="1">
                  <a:solidFill>
                    <a:srgbClr val="000000"/>
                  </a:solidFill>
                  <a:latin typeface="Times New Roman" panose="02020603050405020304" pitchFamily="18" charset="0"/>
                </a:rPr>
                <a:t>3</a:t>
              </a:r>
              <a:endParaRPr lang="en-US"/>
            </a:p>
          </p:txBody>
        </p:sp>
        <p:sp>
          <p:nvSpPr>
            <p:cNvPr id="31872" name="Line 532"/>
            <p:cNvSpPr>
              <a:spLocks noChangeShapeType="1"/>
            </p:cNvSpPr>
            <p:nvPr/>
          </p:nvSpPr>
          <p:spPr bwMode="auto">
            <a:xfrm flipV="1">
              <a:off x="1921" y="2688"/>
              <a:ext cx="1" cy="20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73" name="Rectangle 533"/>
            <p:cNvSpPr>
              <a:spLocks noChangeArrowheads="1"/>
            </p:cNvSpPr>
            <p:nvPr/>
          </p:nvSpPr>
          <p:spPr bwMode="auto">
            <a:xfrm>
              <a:off x="1886" y="2210"/>
              <a:ext cx="1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O</a:t>
              </a:r>
              <a:endParaRPr lang="en-US"/>
            </a:p>
          </p:txBody>
        </p:sp>
        <p:sp>
          <p:nvSpPr>
            <p:cNvPr id="31874" name="Line 534"/>
            <p:cNvSpPr>
              <a:spLocks noChangeShapeType="1"/>
            </p:cNvSpPr>
            <p:nvPr/>
          </p:nvSpPr>
          <p:spPr bwMode="auto">
            <a:xfrm flipH="1" flipV="1">
              <a:off x="2018" y="2331"/>
              <a:ext cx="177" cy="10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75" name="Line 535"/>
            <p:cNvSpPr>
              <a:spLocks noChangeShapeType="1"/>
            </p:cNvSpPr>
            <p:nvPr/>
          </p:nvSpPr>
          <p:spPr bwMode="auto">
            <a:xfrm flipH="1" flipV="1">
              <a:off x="1991" y="2376"/>
              <a:ext cx="179" cy="10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76" name="Rectangle 536"/>
            <p:cNvSpPr>
              <a:spLocks noChangeArrowheads="1"/>
            </p:cNvSpPr>
            <p:nvPr/>
          </p:nvSpPr>
          <p:spPr bwMode="auto">
            <a:xfrm>
              <a:off x="2615" y="2065"/>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C</a:t>
              </a:r>
              <a:endParaRPr lang="en-US"/>
            </a:p>
          </p:txBody>
        </p:sp>
        <p:sp>
          <p:nvSpPr>
            <p:cNvPr id="31877" name="Rectangle 537"/>
            <p:cNvSpPr>
              <a:spLocks noChangeArrowheads="1"/>
            </p:cNvSpPr>
            <p:nvPr/>
          </p:nvSpPr>
          <p:spPr bwMode="auto">
            <a:xfrm>
              <a:off x="2743" y="2065"/>
              <a:ext cx="1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H</a:t>
              </a:r>
              <a:endParaRPr lang="en-US"/>
            </a:p>
          </p:txBody>
        </p:sp>
        <p:sp>
          <p:nvSpPr>
            <p:cNvPr id="31878" name="Rectangle 538"/>
            <p:cNvSpPr>
              <a:spLocks noChangeArrowheads="1"/>
            </p:cNvSpPr>
            <p:nvPr/>
          </p:nvSpPr>
          <p:spPr bwMode="auto">
            <a:xfrm>
              <a:off x="2869" y="2177"/>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500" b="1">
                  <a:solidFill>
                    <a:srgbClr val="000000"/>
                  </a:solidFill>
                  <a:latin typeface="Times New Roman" panose="02020603050405020304" pitchFamily="18" charset="0"/>
                </a:rPr>
                <a:t>3</a:t>
              </a:r>
              <a:endParaRPr lang="en-US"/>
            </a:p>
          </p:txBody>
        </p:sp>
        <p:sp>
          <p:nvSpPr>
            <p:cNvPr id="31879" name="Line 539"/>
            <p:cNvSpPr>
              <a:spLocks noChangeShapeType="1"/>
            </p:cNvSpPr>
            <p:nvPr/>
          </p:nvSpPr>
          <p:spPr bwMode="auto">
            <a:xfrm flipV="1">
              <a:off x="2689" y="2246"/>
              <a:ext cx="1" cy="20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80" name="Rectangle 540"/>
            <p:cNvSpPr>
              <a:spLocks noChangeArrowheads="1"/>
            </p:cNvSpPr>
            <p:nvPr/>
          </p:nvSpPr>
          <p:spPr bwMode="auto">
            <a:xfrm>
              <a:off x="3238" y="2270"/>
              <a:ext cx="1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O</a:t>
              </a:r>
              <a:endParaRPr lang="en-US"/>
            </a:p>
          </p:txBody>
        </p:sp>
        <p:sp>
          <p:nvSpPr>
            <p:cNvPr id="31881" name="Line 541"/>
            <p:cNvSpPr>
              <a:spLocks noChangeShapeType="1"/>
            </p:cNvSpPr>
            <p:nvPr/>
          </p:nvSpPr>
          <p:spPr bwMode="auto">
            <a:xfrm>
              <a:off x="2973" y="2364"/>
              <a:ext cx="20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82" name="Rectangle 542"/>
            <p:cNvSpPr>
              <a:spLocks noChangeArrowheads="1"/>
            </p:cNvSpPr>
            <p:nvPr/>
          </p:nvSpPr>
          <p:spPr bwMode="auto">
            <a:xfrm>
              <a:off x="2947" y="1974"/>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C</a:t>
              </a:r>
              <a:endParaRPr lang="en-US"/>
            </a:p>
          </p:txBody>
        </p:sp>
        <p:sp>
          <p:nvSpPr>
            <p:cNvPr id="31883" name="Rectangle 544"/>
            <p:cNvSpPr>
              <a:spLocks noChangeArrowheads="1"/>
            </p:cNvSpPr>
            <p:nvPr/>
          </p:nvSpPr>
          <p:spPr bwMode="auto">
            <a:xfrm>
              <a:off x="3072" y="1891"/>
              <a:ext cx="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  </a:t>
              </a:r>
              <a:endParaRPr lang="en-US"/>
            </a:p>
          </p:txBody>
        </p:sp>
        <p:sp>
          <p:nvSpPr>
            <p:cNvPr id="31884" name="Line 545"/>
            <p:cNvSpPr>
              <a:spLocks noChangeShapeType="1"/>
            </p:cNvSpPr>
            <p:nvPr/>
          </p:nvSpPr>
          <p:spPr bwMode="auto">
            <a:xfrm flipV="1">
              <a:off x="2973" y="2155"/>
              <a:ext cx="1" cy="20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85" name="Rectangle 546"/>
            <p:cNvSpPr>
              <a:spLocks noChangeArrowheads="1"/>
            </p:cNvSpPr>
            <p:nvPr/>
          </p:nvSpPr>
          <p:spPr bwMode="auto">
            <a:xfrm>
              <a:off x="2946" y="1677"/>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C</a:t>
              </a:r>
              <a:endParaRPr lang="en-US"/>
            </a:p>
          </p:txBody>
        </p:sp>
        <p:sp>
          <p:nvSpPr>
            <p:cNvPr id="31886" name="Rectangle 547"/>
            <p:cNvSpPr>
              <a:spLocks noChangeArrowheads="1"/>
            </p:cNvSpPr>
            <p:nvPr/>
          </p:nvSpPr>
          <p:spPr bwMode="auto">
            <a:xfrm>
              <a:off x="3073" y="1677"/>
              <a:ext cx="1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H</a:t>
              </a:r>
              <a:endParaRPr lang="en-US"/>
            </a:p>
          </p:txBody>
        </p:sp>
        <p:sp>
          <p:nvSpPr>
            <p:cNvPr id="31887" name="Rectangle 548"/>
            <p:cNvSpPr>
              <a:spLocks noChangeArrowheads="1"/>
            </p:cNvSpPr>
            <p:nvPr/>
          </p:nvSpPr>
          <p:spPr bwMode="auto">
            <a:xfrm>
              <a:off x="3199" y="1788"/>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500" b="1">
                  <a:solidFill>
                    <a:srgbClr val="000000"/>
                  </a:solidFill>
                  <a:latin typeface="Times New Roman" panose="02020603050405020304" pitchFamily="18" charset="0"/>
                </a:rPr>
                <a:t>2</a:t>
              </a:r>
              <a:endParaRPr lang="en-US"/>
            </a:p>
          </p:txBody>
        </p:sp>
        <p:sp>
          <p:nvSpPr>
            <p:cNvPr id="31888" name="Rectangle 549"/>
            <p:cNvSpPr>
              <a:spLocks noChangeArrowheads="1"/>
            </p:cNvSpPr>
            <p:nvPr/>
          </p:nvSpPr>
          <p:spPr bwMode="auto">
            <a:xfrm>
              <a:off x="3269" y="1677"/>
              <a:ext cx="1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O</a:t>
              </a:r>
              <a:endParaRPr lang="en-US"/>
            </a:p>
          </p:txBody>
        </p:sp>
        <p:sp>
          <p:nvSpPr>
            <p:cNvPr id="31889" name="Rectangle 550"/>
            <p:cNvSpPr>
              <a:spLocks noChangeArrowheads="1"/>
            </p:cNvSpPr>
            <p:nvPr/>
          </p:nvSpPr>
          <p:spPr bwMode="auto">
            <a:xfrm>
              <a:off x="3407" y="1677"/>
              <a:ext cx="1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H</a:t>
              </a:r>
              <a:endParaRPr lang="en-US"/>
            </a:p>
          </p:txBody>
        </p:sp>
        <p:sp>
          <p:nvSpPr>
            <p:cNvPr id="31890" name="Line 551"/>
            <p:cNvSpPr>
              <a:spLocks noChangeShapeType="1"/>
            </p:cNvSpPr>
            <p:nvPr/>
          </p:nvSpPr>
          <p:spPr bwMode="auto">
            <a:xfrm flipV="1">
              <a:off x="2971" y="1858"/>
              <a:ext cx="1" cy="12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91" name="Rectangle 552"/>
            <p:cNvSpPr>
              <a:spLocks noChangeArrowheads="1"/>
            </p:cNvSpPr>
            <p:nvPr/>
          </p:nvSpPr>
          <p:spPr bwMode="auto">
            <a:xfrm>
              <a:off x="3236" y="1974"/>
              <a:ext cx="1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O</a:t>
              </a:r>
              <a:endParaRPr lang="en-US"/>
            </a:p>
          </p:txBody>
        </p:sp>
        <p:sp>
          <p:nvSpPr>
            <p:cNvPr id="31892" name="Line 553"/>
            <p:cNvSpPr>
              <a:spLocks noChangeShapeType="1"/>
            </p:cNvSpPr>
            <p:nvPr/>
          </p:nvSpPr>
          <p:spPr bwMode="auto">
            <a:xfrm>
              <a:off x="3132" y="2105"/>
              <a:ext cx="94"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93" name="Line 554"/>
            <p:cNvSpPr>
              <a:spLocks noChangeShapeType="1"/>
            </p:cNvSpPr>
            <p:nvPr/>
          </p:nvSpPr>
          <p:spPr bwMode="auto">
            <a:xfrm>
              <a:off x="3132" y="2053"/>
              <a:ext cx="94"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748" name="Group 556"/>
          <p:cNvGrpSpPr>
            <a:grpSpLocks/>
          </p:cNvGrpSpPr>
          <p:nvPr/>
        </p:nvGrpSpPr>
        <p:grpSpPr bwMode="auto">
          <a:xfrm>
            <a:off x="581025" y="528638"/>
            <a:ext cx="3692525" cy="2705100"/>
            <a:chOff x="1857" y="333"/>
            <a:chExt cx="2326" cy="1704"/>
          </a:xfrm>
        </p:grpSpPr>
        <p:sp>
          <p:nvSpPr>
            <p:cNvPr id="31798" name="Line 557"/>
            <p:cNvSpPr>
              <a:spLocks noChangeShapeType="1"/>
            </p:cNvSpPr>
            <p:nvPr/>
          </p:nvSpPr>
          <p:spPr bwMode="auto">
            <a:xfrm>
              <a:off x="3358" y="1079"/>
              <a:ext cx="1" cy="28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9" name="Line 558"/>
            <p:cNvSpPr>
              <a:spLocks noChangeShapeType="1"/>
            </p:cNvSpPr>
            <p:nvPr/>
          </p:nvSpPr>
          <p:spPr bwMode="auto">
            <a:xfrm>
              <a:off x="3358" y="1363"/>
              <a:ext cx="269" cy="8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0" name="Line 559"/>
            <p:cNvSpPr>
              <a:spLocks noChangeShapeType="1"/>
            </p:cNvSpPr>
            <p:nvPr/>
          </p:nvSpPr>
          <p:spPr bwMode="auto">
            <a:xfrm flipV="1">
              <a:off x="3627" y="1222"/>
              <a:ext cx="169" cy="23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1" name="Line 560"/>
            <p:cNvSpPr>
              <a:spLocks noChangeShapeType="1"/>
            </p:cNvSpPr>
            <p:nvPr/>
          </p:nvSpPr>
          <p:spPr bwMode="auto">
            <a:xfrm flipH="1" flipV="1">
              <a:off x="3630" y="991"/>
              <a:ext cx="166" cy="23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2" name="Line 561"/>
            <p:cNvSpPr>
              <a:spLocks noChangeShapeType="1"/>
            </p:cNvSpPr>
            <p:nvPr/>
          </p:nvSpPr>
          <p:spPr bwMode="auto">
            <a:xfrm flipH="1">
              <a:off x="3358" y="991"/>
              <a:ext cx="272" cy="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3" name="Line 562"/>
            <p:cNvSpPr>
              <a:spLocks noChangeShapeType="1"/>
            </p:cNvSpPr>
            <p:nvPr/>
          </p:nvSpPr>
          <p:spPr bwMode="auto">
            <a:xfrm>
              <a:off x="2868" y="1360"/>
              <a:ext cx="246" cy="14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4" name="Line 563"/>
            <p:cNvSpPr>
              <a:spLocks noChangeShapeType="1"/>
            </p:cNvSpPr>
            <p:nvPr/>
          </p:nvSpPr>
          <p:spPr bwMode="auto">
            <a:xfrm flipV="1">
              <a:off x="2868" y="1076"/>
              <a:ext cx="1" cy="28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5" name="Line 564"/>
            <p:cNvSpPr>
              <a:spLocks noChangeShapeType="1"/>
            </p:cNvSpPr>
            <p:nvPr/>
          </p:nvSpPr>
          <p:spPr bwMode="auto">
            <a:xfrm flipV="1">
              <a:off x="3114" y="1363"/>
              <a:ext cx="244" cy="13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6" name="Line 565"/>
            <p:cNvSpPr>
              <a:spLocks noChangeShapeType="1"/>
            </p:cNvSpPr>
            <p:nvPr/>
          </p:nvSpPr>
          <p:spPr bwMode="auto">
            <a:xfrm flipH="1" flipV="1">
              <a:off x="3114" y="935"/>
              <a:ext cx="244" cy="14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7" name="Line 566"/>
            <p:cNvSpPr>
              <a:spLocks noChangeShapeType="1"/>
            </p:cNvSpPr>
            <p:nvPr/>
          </p:nvSpPr>
          <p:spPr bwMode="auto">
            <a:xfrm flipH="1">
              <a:off x="2868" y="935"/>
              <a:ext cx="246" cy="14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8" name="Line 567"/>
            <p:cNvSpPr>
              <a:spLocks noChangeShapeType="1"/>
            </p:cNvSpPr>
            <p:nvPr/>
          </p:nvSpPr>
          <p:spPr bwMode="auto">
            <a:xfrm>
              <a:off x="2622" y="1502"/>
              <a:ext cx="1" cy="28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9" name="Line 568"/>
            <p:cNvSpPr>
              <a:spLocks noChangeShapeType="1"/>
            </p:cNvSpPr>
            <p:nvPr/>
          </p:nvSpPr>
          <p:spPr bwMode="auto">
            <a:xfrm flipV="1">
              <a:off x="2622" y="1360"/>
              <a:ext cx="246" cy="14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0" name="Line 569"/>
            <p:cNvSpPr>
              <a:spLocks noChangeShapeType="1"/>
            </p:cNvSpPr>
            <p:nvPr/>
          </p:nvSpPr>
          <p:spPr bwMode="auto">
            <a:xfrm>
              <a:off x="2622" y="1786"/>
              <a:ext cx="243" cy="14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1" name="Line 570"/>
            <p:cNvSpPr>
              <a:spLocks noChangeShapeType="1"/>
            </p:cNvSpPr>
            <p:nvPr/>
          </p:nvSpPr>
          <p:spPr bwMode="auto">
            <a:xfrm flipV="1">
              <a:off x="2865" y="1787"/>
              <a:ext cx="249" cy="14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2" name="Line 571"/>
            <p:cNvSpPr>
              <a:spLocks noChangeShapeType="1"/>
            </p:cNvSpPr>
            <p:nvPr/>
          </p:nvSpPr>
          <p:spPr bwMode="auto">
            <a:xfrm flipV="1">
              <a:off x="3114" y="1502"/>
              <a:ext cx="1" cy="28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3" name="Line 572"/>
            <p:cNvSpPr>
              <a:spLocks noChangeShapeType="1"/>
            </p:cNvSpPr>
            <p:nvPr/>
          </p:nvSpPr>
          <p:spPr bwMode="auto">
            <a:xfrm>
              <a:off x="2130" y="1500"/>
              <a:ext cx="1" cy="28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4" name="Line 573"/>
            <p:cNvSpPr>
              <a:spLocks noChangeShapeType="1"/>
            </p:cNvSpPr>
            <p:nvPr/>
          </p:nvSpPr>
          <p:spPr bwMode="auto">
            <a:xfrm flipV="1">
              <a:off x="2130" y="1358"/>
              <a:ext cx="246" cy="14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5" name="Line 574"/>
            <p:cNvSpPr>
              <a:spLocks noChangeShapeType="1"/>
            </p:cNvSpPr>
            <p:nvPr/>
          </p:nvSpPr>
          <p:spPr bwMode="auto">
            <a:xfrm>
              <a:off x="2130" y="1784"/>
              <a:ext cx="243" cy="142"/>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6" name="Line 575"/>
            <p:cNvSpPr>
              <a:spLocks noChangeShapeType="1"/>
            </p:cNvSpPr>
            <p:nvPr/>
          </p:nvSpPr>
          <p:spPr bwMode="auto">
            <a:xfrm flipV="1">
              <a:off x="2373" y="1786"/>
              <a:ext cx="249" cy="14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7" name="Line 576"/>
            <p:cNvSpPr>
              <a:spLocks noChangeShapeType="1"/>
            </p:cNvSpPr>
            <p:nvPr/>
          </p:nvSpPr>
          <p:spPr bwMode="auto">
            <a:xfrm flipV="1">
              <a:off x="2378" y="1757"/>
              <a:ext cx="191" cy="109"/>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8" name="Line 577"/>
            <p:cNvSpPr>
              <a:spLocks noChangeShapeType="1"/>
            </p:cNvSpPr>
            <p:nvPr/>
          </p:nvSpPr>
          <p:spPr bwMode="auto">
            <a:xfrm flipH="1" flipV="1">
              <a:off x="2376" y="1358"/>
              <a:ext cx="246" cy="14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9" name="Rectangle 578"/>
            <p:cNvSpPr>
              <a:spLocks noChangeArrowheads="1"/>
            </p:cNvSpPr>
            <p:nvPr/>
          </p:nvSpPr>
          <p:spPr bwMode="auto">
            <a:xfrm>
              <a:off x="1857" y="1835"/>
              <a:ext cx="13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100" b="1">
                  <a:solidFill>
                    <a:srgbClr val="000000"/>
                  </a:solidFill>
                  <a:latin typeface="Times New Roman" panose="02020603050405020304" pitchFamily="18" charset="0"/>
                </a:rPr>
                <a:t>O</a:t>
              </a:r>
              <a:endParaRPr lang="en-US"/>
            </a:p>
          </p:txBody>
        </p:sp>
        <p:sp>
          <p:nvSpPr>
            <p:cNvPr id="31820" name="Line 579"/>
            <p:cNvSpPr>
              <a:spLocks noChangeShapeType="1"/>
            </p:cNvSpPr>
            <p:nvPr/>
          </p:nvSpPr>
          <p:spPr bwMode="auto">
            <a:xfrm flipH="1">
              <a:off x="1954" y="1760"/>
              <a:ext cx="169" cy="9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1" name="Line 580"/>
            <p:cNvSpPr>
              <a:spLocks noChangeShapeType="1"/>
            </p:cNvSpPr>
            <p:nvPr/>
          </p:nvSpPr>
          <p:spPr bwMode="auto">
            <a:xfrm flipH="1">
              <a:off x="1978" y="1803"/>
              <a:ext cx="171" cy="96"/>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2" name="Rectangle 581"/>
            <p:cNvSpPr>
              <a:spLocks noChangeArrowheads="1"/>
            </p:cNvSpPr>
            <p:nvPr/>
          </p:nvSpPr>
          <p:spPr bwMode="auto">
            <a:xfrm>
              <a:off x="2561" y="1128"/>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200" b="1">
                  <a:solidFill>
                    <a:srgbClr val="000000"/>
                  </a:solidFill>
                  <a:latin typeface="Times New Roman" panose="02020603050405020304" pitchFamily="18" charset="0"/>
                </a:rPr>
                <a:t>C</a:t>
              </a:r>
              <a:endParaRPr lang="en-US"/>
            </a:p>
          </p:txBody>
        </p:sp>
        <p:sp>
          <p:nvSpPr>
            <p:cNvPr id="31823" name="Rectangle 582"/>
            <p:cNvSpPr>
              <a:spLocks noChangeArrowheads="1"/>
            </p:cNvSpPr>
            <p:nvPr/>
          </p:nvSpPr>
          <p:spPr bwMode="auto">
            <a:xfrm>
              <a:off x="2683" y="1128"/>
              <a:ext cx="1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200" b="1">
                  <a:solidFill>
                    <a:srgbClr val="000000"/>
                  </a:solidFill>
                  <a:latin typeface="Times New Roman" panose="02020603050405020304" pitchFamily="18" charset="0"/>
                </a:rPr>
                <a:t>H</a:t>
              </a:r>
              <a:endParaRPr lang="en-US"/>
            </a:p>
          </p:txBody>
        </p:sp>
        <p:sp>
          <p:nvSpPr>
            <p:cNvPr id="31824" name="Rectangle 583"/>
            <p:cNvSpPr>
              <a:spLocks noChangeArrowheads="1"/>
            </p:cNvSpPr>
            <p:nvPr/>
          </p:nvSpPr>
          <p:spPr bwMode="auto">
            <a:xfrm>
              <a:off x="2809" y="1235"/>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a:solidFill>
                    <a:srgbClr val="000000"/>
                  </a:solidFill>
                  <a:latin typeface="Times New Roman" panose="02020603050405020304" pitchFamily="18" charset="0"/>
                </a:rPr>
                <a:t>3</a:t>
              </a:r>
              <a:endParaRPr lang="en-US"/>
            </a:p>
          </p:txBody>
        </p:sp>
        <p:sp>
          <p:nvSpPr>
            <p:cNvPr id="31825" name="Line 584"/>
            <p:cNvSpPr>
              <a:spLocks noChangeShapeType="1"/>
            </p:cNvSpPr>
            <p:nvPr/>
          </p:nvSpPr>
          <p:spPr bwMode="auto">
            <a:xfrm flipV="1">
              <a:off x="2622" y="1301"/>
              <a:ext cx="1" cy="20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6" name="Rectangle 585"/>
            <p:cNvSpPr>
              <a:spLocks noChangeArrowheads="1"/>
            </p:cNvSpPr>
            <p:nvPr/>
          </p:nvSpPr>
          <p:spPr bwMode="auto">
            <a:xfrm>
              <a:off x="2588" y="844"/>
              <a:ext cx="1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200" b="1">
                  <a:solidFill>
                    <a:srgbClr val="000000"/>
                  </a:solidFill>
                  <a:latin typeface="Times New Roman" panose="02020603050405020304" pitchFamily="18" charset="0"/>
                </a:rPr>
                <a:t>O</a:t>
              </a:r>
              <a:endParaRPr lang="en-US"/>
            </a:p>
          </p:txBody>
        </p:sp>
        <p:sp>
          <p:nvSpPr>
            <p:cNvPr id="31827" name="Rectangle 586"/>
            <p:cNvSpPr>
              <a:spLocks noChangeArrowheads="1"/>
            </p:cNvSpPr>
            <p:nvPr/>
          </p:nvSpPr>
          <p:spPr bwMode="auto">
            <a:xfrm>
              <a:off x="2456" y="844"/>
              <a:ext cx="1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200" b="1">
                  <a:solidFill>
                    <a:srgbClr val="000000"/>
                  </a:solidFill>
                  <a:latin typeface="Times New Roman" panose="02020603050405020304" pitchFamily="18" charset="0"/>
                </a:rPr>
                <a:t>H</a:t>
              </a:r>
              <a:endParaRPr lang="en-US"/>
            </a:p>
          </p:txBody>
        </p:sp>
        <p:sp>
          <p:nvSpPr>
            <p:cNvPr id="31828" name="Line 587"/>
            <p:cNvSpPr>
              <a:spLocks noChangeShapeType="1"/>
            </p:cNvSpPr>
            <p:nvPr/>
          </p:nvSpPr>
          <p:spPr bwMode="auto">
            <a:xfrm flipH="1" flipV="1">
              <a:off x="2703" y="981"/>
              <a:ext cx="165" cy="95"/>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9" name="Rectangle 588"/>
            <p:cNvSpPr>
              <a:spLocks noChangeArrowheads="1"/>
            </p:cNvSpPr>
            <p:nvPr/>
          </p:nvSpPr>
          <p:spPr bwMode="auto">
            <a:xfrm>
              <a:off x="3261" y="705"/>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200" b="1">
                  <a:solidFill>
                    <a:srgbClr val="000000"/>
                  </a:solidFill>
                  <a:latin typeface="Times New Roman" panose="02020603050405020304" pitchFamily="18" charset="0"/>
                </a:rPr>
                <a:t>C</a:t>
              </a:r>
              <a:endParaRPr lang="en-US"/>
            </a:p>
          </p:txBody>
        </p:sp>
        <p:sp>
          <p:nvSpPr>
            <p:cNvPr id="31830" name="Rectangle 589"/>
            <p:cNvSpPr>
              <a:spLocks noChangeArrowheads="1"/>
            </p:cNvSpPr>
            <p:nvPr/>
          </p:nvSpPr>
          <p:spPr bwMode="auto">
            <a:xfrm>
              <a:off x="3383" y="705"/>
              <a:ext cx="1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200" b="1">
                  <a:solidFill>
                    <a:srgbClr val="000000"/>
                  </a:solidFill>
                  <a:latin typeface="Times New Roman" panose="02020603050405020304" pitchFamily="18" charset="0"/>
                </a:rPr>
                <a:t>H</a:t>
              </a:r>
              <a:endParaRPr lang="en-US"/>
            </a:p>
          </p:txBody>
        </p:sp>
        <p:sp>
          <p:nvSpPr>
            <p:cNvPr id="31831" name="Rectangle 590"/>
            <p:cNvSpPr>
              <a:spLocks noChangeArrowheads="1"/>
            </p:cNvSpPr>
            <p:nvPr/>
          </p:nvSpPr>
          <p:spPr bwMode="auto">
            <a:xfrm>
              <a:off x="3509" y="812"/>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a:solidFill>
                    <a:srgbClr val="000000"/>
                  </a:solidFill>
                  <a:latin typeface="Times New Roman" panose="02020603050405020304" pitchFamily="18" charset="0"/>
                </a:rPr>
                <a:t>3</a:t>
              </a:r>
              <a:endParaRPr lang="en-US"/>
            </a:p>
          </p:txBody>
        </p:sp>
        <p:sp>
          <p:nvSpPr>
            <p:cNvPr id="31832" name="Line 591"/>
            <p:cNvSpPr>
              <a:spLocks noChangeShapeType="1"/>
            </p:cNvSpPr>
            <p:nvPr/>
          </p:nvSpPr>
          <p:spPr bwMode="auto">
            <a:xfrm flipV="1">
              <a:off x="3358" y="878"/>
              <a:ext cx="1" cy="20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3" name="Rectangle 592"/>
            <p:cNvSpPr>
              <a:spLocks noChangeArrowheads="1"/>
            </p:cNvSpPr>
            <p:nvPr/>
          </p:nvSpPr>
          <p:spPr bwMode="auto">
            <a:xfrm>
              <a:off x="3569" y="617"/>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200" b="1">
                  <a:solidFill>
                    <a:srgbClr val="000000"/>
                  </a:solidFill>
                  <a:latin typeface="Times New Roman" panose="02020603050405020304" pitchFamily="18" charset="0"/>
                </a:rPr>
                <a:t>C</a:t>
              </a:r>
              <a:endParaRPr lang="en-US"/>
            </a:p>
          </p:txBody>
        </p:sp>
        <p:sp>
          <p:nvSpPr>
            <p:cNvPr id="31834" name="Rectangle 593"/>
            <p:cNvSpPr>
              <a:spLocks noChangeArrowheads="1"/>
            </p:cNvSpPr>
            <p:nvPr/>
          </p:nvSpPr>
          <p:spPr bwMode="auto">
            <a:xfrm>
              <a:off x="3726" y="538"/>
              <a:ext cx="8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200" b="1">
                  <a:solidFill>
                    <a:srgbClr val="000000"/>
                  </a:solidFill>
                  <a:latin typeface="Times New Roman" panose="02020603050405020304" pitchFamily="18" charset="0"/>
                </a:rPr>
                <a:t>  </a:t>
              </a:r>
              <a:endParaRPr lang="en-US"/>
            </a:p>
          </p:txBody>
        </p:sp>
        <p:sp>
          <p:nvSpPr>
            <p:cNvPr id="31835" name="Line 594"/>
            <p:cNvSpPr>
              <a:spLocks noChangeShapeType="1"/>
            </p:cNvSpPr>
            <p:nvPr/>
          </p:nvSpPr>
          <p:spPr bwMode="auto">
            <a:xfrm flipV="1">
              <a:off x="3630" y="791"/>
              <a:ext cx="1" cy="20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6" name="Rectangle 595"/>
            <p:cNvSpPr>
              <a:spLocks noChangeArrowheads="1"/>
            </p:cNvSpPr>
            <p:nvPr/>
          </p:nvSpPr>
          <p:spPr bwMode="auto">
            <a:xfrm>
              <a:off x="3604" y="333"/>
              <a:ext cx="12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200" b="1">
                  <a:solidFill>
                    <a:srgbClr val="000000"/>
                  </a:solidFill>
                  <a:latin typeface="Times New Roman" panose="02020603050405020304" pitchFamily="18" charset="0"/>
                </a:rPr>
                <a:t>C</a:t>
              </a:r>
              <a:endParaRPr lang="en-US"/>
            </a:p>
          </p:txBody>
        </p:sp>
        <p:sp>
          <p:nvSpPr>
            <p:cNvPr id="31837" name="Rectangle 596"/>
            <p:cNvSpPr>
              <a:spLocks noChangeArrowheads="1"/>
            </p:cNvSpPr>
            <p:nvPr/>
          </p:nvSpPr>
          <p:spPr bwMode="auto">
            <a:xfrm>
              <a:off x="3725" y="333"/>
              <a:ext cx="1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200" b="1">
                  <a:solidFill>
                    <a:srgbClr val="000000"/>
                  </a:solidFill>
                  <a:latin typeface="Times New Roman" panose="02020603050405020304" pitchFamily="18" charset="0"/>
                </a:rPr>
                <a:t>H</a:t>
              </a:r>
              <a:endParaRPr lang="en-US"/>
            </a:p>
          </p:txBody>
        </p:sp>
        <p:sp>
          <p:nvSpPr>
            <p:cNvPr id="31838" name="Rectangle 597"/>
            <p:cNvSpPr>
              <a:spLocks noChangeArrowheads="1"/>
            </p:cNvSpPr>
            <p:nvPr/>
          </p:nvSpPr>
          <p:spPr bwMode="auto">
            <a:xfrm>
              <a:off x="3851" y="439"/>
              <a:ext cx="5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a:solidFill>
                    <a:srgbClr val="000000"/>
                  </a:solidFill>
                  <a:latin typeface="Times New Roman" panose="02020603050405020304" pitchFamily="18" charset="0"/>
                </a:rPr>
                <a:t>2</a:t>
              </a:r>
              <a:endParaRPr lang="en-US"/>
            </a:p>
          </p:txBody>
        </p:sp>
        <p:sp>
          <p:nvSpPr>
            <p:cNvPr id="31839" name="Rectangle 598"/>
            <p:cNvSpPr>
              <a:spLocks noChangeArrowheads="1"/>
            </p:cNvSpPr>
            <p:nvPr/>
          </p:nvSpPr>
          <p:spPr bwMode="auto">
            <a:xfrm>
              <a:off x="3914" y="333"/>
              <a:ext cx="1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200" b="1">
                  <a:solidFill>
                    <a:srgbClr val="000000"/>
                  </a:solidFill>
                  <a:latin typeface="Times New Roman" panose="02020603050405020304" pitchFamily="18" charset="0"/>
                </a:rPr>
                <a:t>O</a:t>
              </a:r>
              <a:endParaRPr lang="en-US"/>
            </a:p>
          </p:txBody>
        </p:sp>
        <p:sp>
          <p:nvSpPr>
            <p:cNvPr id="31840" name="Rectangle 599"/>
            <p:cNvSpPr>
              <a:spLocks noChangeArrowheads="1"/>
            </p:cNvSpPr>
            <p:nvPr/>
          </p:nvSpPr>
          <p:spPr bwMode="auto">
            <a:xfrm>
              <a:off x="4046" y="333"/>
              <a:ext cx="1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200" b="1">
                  <a:solidFill>
                    <a:srgbClr val="000000"/>
                  </a:solidFill>
                  <a:latin typeface="Times New Roman" panose="02020603050405020304" pitchFamily="18" charset="0"/>
                </a:rPr>
                <a:t>H</a:t>
              </a:r>
              <a:endParaRPr lang="en-US"/>
            </a:p>
          </p:txBody>
        </p:sp>
        <p:sp>
          <p:nvSpPr>
            <p:cNvPr id="31841" name="Line 600"/>
            <p:cNvSpPr>
              <a:spLocks noChangeShapeType="1"/>
            </p:cNvSpPr>
            <p:nvPr/>
          </p:nvSpPr>
          <p:spPr bwMode="auto">
            <a:xfrm flipV="1">
              <a:off x="3628" y="507"/>
              <a:ext cx="1" cy="114"/>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2" name="Rectangle 601"/>
            <p:cNvSpPr>
              <a:spLocks noChangeArrowheads="1"/>
            </p:cNvSpPr>
            <p:nvPr/>
          </p:nvSpPr>
          <p:spPr bwMode="auto">
            <a:xfrm>
              <a:off x="3846" y="617"/>
              <a:ext cx="1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200" b="1">
                  <a:solidFill>
                    <a:srgbClr val="000000"/>
                  </a:solidFill>
                  <a:latin typeface="Times New Roman" panose="02020603050405020304" pitchFamily="18" charset="0"/>
                </a:rPr>
                <a:t>O</a:t>
              </a:r>
              <a:endParaRPr lang="en-US"/>
            </a:p>
          </p:txBody>
        </p:sp>
        <p:sp>
          <p:nvSpPr>
            <p:cNvPr id="31843" name="Line 602"/>
            <p:cNvSpPr>
              <a:spLocks noChangeShapeType="1"/>
            </p:cNvSpPr>
            <p:nvPr/>
          </p:nvSpPr>
          <p:spPr bwMode="auto">
            <a:xfrm>
              <a:off x="3725" y="744"/>
              <a:ext cx="9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4" name="Line 603"/>
            <p:cNvSpPr>
              <a:spLocks noChangeShapeType="1"/>
            </p:cNvSpPr>
            <p:nvPr/>
          </p:nvSpPr>
          <p:spPr bwMode="auto">
            <a:xfrm>
              <a:off x="3725" y="694"/>
              <a:ext cx="9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749" name="Group 604"/>
          <p:cNvGrpSpPr>
            <a:grpSpLocks/>
          </p:cNvGrpSpPr>
          <p:nvPr/>
        </p:nvGrpSpPr>
        <p:grpSpPr bwMode="auto">
          <a:xfrm>
            <a:off x="250825" y="3424238"/>
            <a:ext cx="3868738" cy="2830512"/>
            <a:chOff x="1649" y="2157"/>
            <a:chExt cx="2437" cy="1783"/>
          </a:xfrm>
        </p:grpSpPr>
        <p:sp>
          <p:nvSpPr>
            <p:cNvPr id="31750" name="Line 605"/>
            <p:cNvSpPr>
              <a:spLocks noChangeShapeType="1"/>
            </p:cNvSpPr>
            <p:nvPr/>
          </p:nvSpPr>
          <p:spPr bwMode="auto">
            <a:xfrm>
              <a:off x="3223" y="2938"/>
              <a:ext cx="1" cy="29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1" name="Line 606"/>
            <p:cNvSpPr>
              <a:spLocks noChangeShapeType="1"/>
            </p:cNvSpPr>
            <p:nvPr/>
          </p:nvSpPr>
          <p:spPr bwMode="auto">
            <a:xfrm>
              <a:off x="3223" y="3235"/>
              <a:ext cx="282" cy="9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2" name="Line 607"/>
            <p:cNvSpPr>
              <a:spLocks noChangeShapeType="1"/>
            </p:cNvSpPr>
            <p:nvPr/>
          </p:nvSpPr>
          <p:spPr bwMode="auto">
            <a:xfrm flipV="1">
              <a:off x="3505" y="3088"/>
              <a:ext cx="177" cy="24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3" name="Line 608"/>
            <p:cNvSpPr>
              <a:spLocks noChangeShapeType="1"/>
            </p:cNvSpPr>
            <p:nvPr/>
          </p:nvSpPr>
          <p:spPr bwMode="auto">
            <a:xfrm flipH="1" flipV="1">
              <a:off x="3508" y="2846"/>
              <a:ext cx="174" cy="24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4" name="Line 609"/>
            <p:cNvSpPr>
              <a:spLocks noChangeShapeType="1"/>
            </p:cNvSpPr>
            <p:nvPr/>
          </p:nvSpPr>
          <p:spPr bwMode="auto">
            <a:xfrm flipH="1">
              <a:off x="3223" y="2846"/>
              <a:ext cx="285" cy="9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5" name="Line 610"/>
            <p:cNvSpPr>
              <a:spLocks noChangeShapeType="1"/>
            </p:cNvSpPr>
            <p:nvPr/>
          </p:nvSpPr>
          <p:spPr bwMode="auto">
            <a:xfrm>
              <a:off x="2709" y="3232"/>
              <a:ext cx="258" cy="14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6" name="Line 611"/>
            <p:cNvSpPr>
              <a:spLocks noChangeShapeType="1"/>
            </p:cNvSpPr>
            <p:nvPr/>
          </p:nvSpPr>
          <p:spPr bwMode="auto">
            <a:xfrm flipV="1">
              <a:off x="2709" y="2935"/>
              <a:ext cx="1" cy="29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612"/>
            <p:cNvSpPr>
              <a:spLocks noChangeShapeType="1"/>
            </p:cNvSpPr>
            <p:nvPr/>
          </p:nvSpPr>
          <p:spPr bwMode="auto">
            <a:xfrm flipV="1">
              <a:off x="2967" y="3235"/>
              <a:ext cx="256" cy="14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613"/>
            <p:cNvSpPr>
              <a:spLocks noChangeShapeType="1"/>
            </p:cNvSpPr>
            <p:nvPr/>
          </p:nvSpPr>
          <p:spPr bwMode="auto">
            <a:xfrm flipH="1" flipV="1">
              <a:off x="2967" y="2788"/>
              <a:ext cx="256" cy="1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614"/>
            <p:cNvSpPr>
              <a:spLocks noChangeShapeType="1"/>
            </p:cNvSpPr>
            <p:nvPr/>
          </p:nvSpPr>
          <p:spPr bwMode="auto">
            <a:xfrm flipH="1">
              <a:off x="2709" y="2788"/>
              <a:ext cx="258" cy="14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Line 615"/>
            <p:cNvSpPr>
              <a:spLocks noChangeShapeType="1"/>
            </p:cNvSpPr>
            <p:nvPr/>
          </p:nvSpPr>
          <p:spPr bwMode="auto">
            <a:xfrm>
              <a:off x="2452" y="3381"/>
              <a:ext cx="1" cy="29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1" name="Line 616"/>
            <p:cNvSpPr>
              <a:spLocks noChangeShapeType="1"/>
            </p:cNvSpPr>
            <p:nvPr/>
          </p:nvSpPr>
          <p:spPr bwMode="auto">
            <a:xfrm flipV="1">
              <a:off x="2452" y="3232"/>
              <a:ext cx="257" cy="14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617"/>
            <p:cNvSpPr>
              <a:spLocks noChangeShapeType="1"/>
            </p:cNvSpPr>
            <p:nvPr/>
          </p:nvSpPr>
          <p:spPr bwMode="auto">
            <a:xfrm>
              <a:off x="2452" y="3679"/>
              <a:ext cx="254" cy="14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618"/>
            <p:cNvSpPr>
              <a:spLocks noChangeShapeType="1"/>
            </p:cNvSpPr>
            <p:nvPr/>
          </p:nvSpPr>
          <p:spPr bwMode="auto">
            <a:xfrm flipV="1">
              <a:off x="2706" y="3680"/>
              <a:ext cx="261" cy="14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Line 619"/>
            <p:cNvSpPr>
              <a:spLocks noChangeShapeType="1"/>
            </p:cNvSpPr>
            <p:nvPr/>
          </p:nvSpPr>
          <p:spPr bwMode="auto">
            <a:xfrm flipV="1">
              <a:off x="2967" y="3381"/>
              <a:ext cx="1" cy="29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Line 620"/>
            <p:cNvSpPr>
              <a:spLocks noChangeShapeType="1"/>
            </p:cNvSpPr>
            <p:nvPr/>
          </p:nvSpPr>
          <p:spPr bwMode="auto">
            <a:xfrm>
              <a:off x="1936" y="3380"/>
              <a:ext cx="1" cy="29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6" name="Line 621"/>
            <p:cNvSpPr>
              <a:spLocks noChangeShapeType="1"/>
            </p:cNvSpPr>
            <p:nvPr/>
          </p:nvSpPr>
          <p:spPr bwMode="auto">
            <a:xfrm flipV="1">
              <a:off x="1936" y="3231"/>
              <a:ext cx="258" cy="14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7" name="Line 622"/>
            <p:cNvSpPr>
              <a:spLocks noChangeShapeType="1"/>
            </p:cNvSpPr>
            <p:nvPr/>
          </p:nvSpPr>
          <p:spPr bwMode="auto">
            <a:xfrm>
              <a:off x="1936" y="3677"/>
              <a:ext cx="255" cy="14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8" name="Line 623"/>
            <p:cNvSpPr>
              <a:spLocks noChangeShapeType="1"/>
            </p:cNvSpPr>
            <p:nvPr/>
          </p:nvSpPr>
          <p:spPr bwMode="auto">
            <a:xfrm flipV="1">
              <a:off x="2191" y="3679"/>
              <a:ext cx="261" cy="14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9" name="Line 624"/>
            <p:cNvSpPr>
              <a:spLocks noChangeShapeType="1"/>
            </p:cNvSpPr>
            <p:nvPr/>
          </p:nvSpPr>
          <p:spPr bwMode="auto">
            <a:xfrm flipV="1">
              <a:off x="2196" y="3649"/>
              <a:ext cx="200" cy="11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0" name="Line 625"/>
            <p:cNvSpPr>
              <a:spLocks noChangeShapeType="1"/>
            </p:cNvSpPr>
            <p:nvPr/>
          </p:nvSpPr>
          <p:spPr bwMode="auto">
            <a:xfrm flipH="1" flipV="1">
              <a:off x="2194" y="3231"/>
              <a:ext cx="258" cy="1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1" name="Rectangle 626"/>
            <p:cNvSpPr>
              <a:spLocks noChangeArrowheads="1"/>
            </p:cNvSpPr>
            <p:nvPr/>
          </p:nvSpPr>
          <p:spPr bwMode="auto">
            <a:xfrm>
              <a:off x="1649" y="3729"/>
              <a:ext cx="137"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200" b="1">
                  <a:solidFill>
                    <a:srgbClr val="000000"/>
                  </a:solidFill>
                  <a:latin typeface="Times New Roman" panose="02020603050405020304" pitchFamily="18" charset="0"/>
                </a:rPr>
                <a:t>O</a:t>
              </a:r>
              <a:endParaRPr lang="en-US"/>
            </a:p>
          </p:txBody>
        </p:sp>
        <p:sp>
          <p:nvSpPr>
            <p:cNvPr id="31772" name="Line 627"/>
            <p:cNvSpPr>
              <a:spLocks noChangeShapeType="1"/>
            </p:cNvSpPr>
            <p:nvPr/>
          </p:nvSpPr>
          <p:spPr bwMode="auto">
            <a:xfrm flipH="1">
              <a:off x="1751" y="3652"/>
              <a:ext cx="178" cy="9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3" name="Line 628"/>
            <p:cNvSpPr>
              <a:spLocks noChangeShapeType="1"/>
            </p:cNvSpPr>
            <p:nvPr/>
          </p:nvSpPr>
          <p:spPr bwMode="auto">
            <a:xfrm flipH="1">
              <a:off x="1777" y="3697"/>
              <a:ext cx="179" cy="1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Rectangle 629"/>
            <p:cNvSpPr>
              <a:spLocks noChangeArrowheads="1"/>
            </p:cNvSpPr>
            <p:nvPr/>
          </p:nvSpPr>
          <p:spPr bwMode="auto">
            <a:xfrm>
              <a:off x="2389" y="2989"/>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C</a:t>
              </a:r>
              <a:endParaRPr lang="en-US"/>
            </a:p>
          </p:txBody>
        </p:sp>
        <p:sp>
          <p:nvSpPr>
            <p:cNvPr id="31775" name="Rectangle 630"/>
            <p:cNvSpPr>
              <a:spLocks noChangeArrowheads="1"/>
            </p:cNvSpPr>
            <p:nvPr/>
          </p:nvSpPr>
          <p:spPr bwMode="auto">
            <a:xfrm>
              <a:off x="2517" y="2989"/>
              <a:ext cx="1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H</a:t>
              </a:r>
              <a:endParaRPr lang="en-US"/>
            </a:p>
          </p:txBody>
        </p:sp>
        <p:sp>
          <p:nvSpPr>
            <p:cNvPr id="31776" name="Rectangle 631"/>
            <p:cNvSpPr>
              <a:spLocks noChangeArrowheads="1"/>
            </p:cNvSpPr>
            <p:nvPr/>
          </p:nvSpPr>
          <p:spPr bwMode="auto">
            <a:xfrm>
              <a:off x="2644" y="3101"/>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500" b="1">
                  <a:solidFill>
                    <a:srgbClr val="000000"/>
                  </a:solidFill>
                  <a:latin typeface="Times New Roman" panose="02020603050405020304" pitchFamily="18" charset="0"/>
                </a:rPr>
                <a:t>3</a:t>
              </a:r>
              <a:endParaRPr lang="en-US"/>
            </a:p>
          </p:txBody>
        </p:sp>
        <p:sp>
          <p:nvSpPr>
            <p:cNvPr id="31777" name="Line 632"/>
            <p:cNvSpPr>
              <a:spLocks noChangeShapeType="1"/>
            </p:cNvSpPr>
            <p:nvPr/>
          </p:nvSpPr>
          <p:spPr bwMode="auto">
            <a:xfrm flipV="1">
              <a:off x="2452" y="3171"/>
              <a:ext cx="1" cy="21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8" name="Rectangle 633"/>
            <p:cNvSpPr>
              <a:spLocks noChangeArrowheads="1"/>
            </p:cNvSpPr>
            <p:nvPr/>
          </p:nvSpPr>
          <p:spPr bwMode="auto">
            <a:xfrm>
              <a:off x="3196" y="2546"/>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C</a:t>
              </a:r>
              <a:endParaRPr lang="en-US"/>
            </a:p>
          </p:txBody>
        </p:sp>
        <p:sp>
          <p:nvSpPr>
            <p:cNvPr id="31779" name="Rectangle 634"/>
            <p:cNvSpPr>
              <a:spLocks noChangeArrowheads="1"/>
            </p:cNvSpPr>
            <p:nvPr/>
          </p:nvSpPr>
          <p:spPr bwMode="auto">
            <a:xfrm>
              <a:off x="3324" y="2546"/>
              <a:ext cx="1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H</a:t>
              </a:r>
              <a:endParaRPr lang="en-US"/>
            </a:p>
          </p:txBody>
        </p:sp>
        <p:sp>
          <p:nvSpPr>
            <p:cNvPr id="31780" name="Line 635"/>
            <p:cNvSpPr>
              <a:spLocks noChangeShapeType="1"/>
            </p:cNvSpPr>
            <p:nvPr/>
          </p:nvSpPr>
          <p:spPr bwMode="auto">
            <a:xfrm flipV="1">
              <a:off x="3223" y="2728"/>
              <a:ext cx="1" cy="21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1" name="Rectangle 636"/>
            <p:cNvSpPr>
              <a:spLocks noChangeArrowheads="1"/>
            </p:cNvSpPr>
            <p:nvPr/>
          </p:nvSpPr>
          <p:spPr bwMode="auto">
            <a:xfrm>
              <a:off x="3469" y="2454"/>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C</a:t>
              </a:r>
              <a:endParaRPr lang="en-US"/>
            </a:p>
          </p:txBody>
        </p:sp>
        <p:sp>
          <p:nvSpPr>
            <p:cNvPr id="31782" name="Line 637"/>
            <p:cNvSpPr>
              <a:spLocks noChangeShapeType="1"/>
            </p:cNvSpPr>
            <p:nvPr/>
          </p:nvSpPr>
          <p:spPr bwMode="auto">
            <a:xfrm flipV="1">
              <a:off x="3508" y="2636"/>
              <a:ext cx="1" cy="21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3" name="Rectangle 638"/>
            <p:cNvSpPr>
              <a:spLocks noChangeArrowheads="1"/>
            </p:cNvSpPr>
            <p:nvPr/>
          </p:nvSpPr>
          <p:spPr bwMode="auto">
            <a:xfrm>
              <a:off x="3480" y="2157"/>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C</a:t>
              </a:r>
              <a:endParaRPr lang="en-US"/>
            </a:p>
          </p:txBody>
        </p:sp>
        <p:sp>
          <p:nvSpPr>
            <p:cNvPr id="31784" name="Rectangle 639"/>
            <p:cNvSpPr>
              <a:spLocks noChangeArrowheads="1"/>
            </p:cNvSpPr>
            <p:nvPr/>
          </p:nvSpPr>
          <p:spPr bwMode="auto">
            <a:xfrm>
              <a:off x="3607" y="2157"/>
              <a:ext cx="1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H</a:t>
              </a:r>
              <a:endParaRPr lang="en-US"/>
            </a:p>
          </p:txBody>
        </p:sp>
        <p:sp>
          <p:nvSpPr>
            <p:cNvPr id="31785" name="Rectangle 640"/>
            <p:cNvSpPr>
              <a:spLocks noChangeArrowheads="1"/>
            </p:cNvSpPr>
            <p:nvPr/>
          </p:nvSpPr>
          <p:spPr bwMode="auto">
            <a:xfrm>
              <a:off x="3735" y="2268"/>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500" b="1">
                  <a:solidFill>
                    <a:srgbClr val="000000"/>
                  </a:solidFill>
                  <a:latin typeface="Times New Roman" panose="02020603050405020304" pitchFamily="18" charset="0"/>
                </a:rPr>
                <a:t>2</a:t>
              </a:r>
              <a:endParaRPr lang="en-US"/>
            </a:p>
          </p:txBody>
        </p:sp>
        <p:sp>
          <p:nvSpPr>
            <p:cNvPr id="31786" name="Rectangle 641"/>
            <p:cNvSpPr>
              <a:spLocks noChangeArrowheads="1"/>
            </p:cNvSpPr>
            <p:nvPr/>
          </p:nvSpPr>
          <p:spPr bwMode="auto">
            <a:xfrm>
              <a:off x="3804" y="2157"/>
              <a:ext cx="1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O</a:t>
              </a:r>
              <a:endParaRPr lang="en-US"/>
            </a:p>
          </p:txBody>
        </p:sp>
        <p:sp>
          <p:nvSpPr>
            <p:cNvPr id="31787" name="Rectangle 642"/>
            <p:cNvSpPr>
              <a:spLocks noChangeArrowheads="1"/>
            </p:cNvSpPr>
            <p:nvPr/>
          </p:nvSpPr>
          <p:spPr bwMode="auto">
            <a:xfrm>
              <a:off x="3943" y="2157"/>
              <a:ext cx="1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H</a:t>
              </a:r>
              <a:endParaRPr lang="en-US"/>
            </a:p>
          </p:txBody>
        </p:sp>
        <p:sp>
          <p:nvSpPr>
            <p:cNvPr id="31788" name="Line 643"/>
            <p:cNvSpPr>
              <a:spLocks noChangeShapeType="1"/>
            </p:cNvSpPr>
            <p:nvPr/>
          </p:nvSpPr>
          <p:spPr bwMode="auto">
            <a:xfrm flipV="1">
              <a:off x="3506" y="2339"/>
              <a:ext cx="1" cy="12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9" name="Rectangle 644"/>
            <p:cNvSpPr>
              <a:spLocks noChangeArrowheads="1"/>
            </p:cNvSpPr>
            <p:nvPr/>
          </p:nvSpPr>
          <p:spPr bwMode="auto">
            <a:xfrm>
              <a:off x="3771" y="2454"/>
              <a:ext cx="1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O</a:t>
              </a:r>
              <a:endParaRPr lang="en-US"/>
            </a:p>
          </p:txBody>
        </p:sp>
        <p:sp>
          <p:nvSpPr>
            <p:cNvPr id="31790" name="Line 645"/>
            <p:cNvSpPr>
              <a:spLocks noChangeShapeType="1"/>
            </p:cNvSpPr>
            <p:nvPr/>
          </p:nvSpPr>
          <p:spPr bwMode="auto">
            <a:xfrm>
              <a:off x="3643" y="2587"/>
              <a:ext cx="95"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1" name="Line 646"/>
            <p:cNvSpPr>
              <a:spLocks noChangeShapeType="1"/>
            </p:cNvSpPr>
            <p:nvPr/>
          </p:nvSpPr>
          <p:spPr bwMode="auto">
            <a:xfrm>
              <a:off x="3643" y="2534"/>
              <a:ext cx="95"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2" name="Rectangle 647"/>
            <p:cNvSpPr>
              <a:spLocks noChangeArrowheads="1"/>
            </p:cNvSpPr>
            <p:nvPr/>
          </p:nvSpPr>
          <p:spPr bwMode="auto">
            <a:xfrm>
              <a:off x="2416" y="2691"/>
              <a:ext cx="1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O</a:t>
              </a:r>
              <a:endParaRPr lang="en-US"/>
            </a:p>
          </p:txBody>
        </p:sp>
        <p:sp>
          <p:nvSpPr>
            <p:cNvPr id="31793" name="Rectangle 648"/>
            <p:cNvSpPr>
              <a:spLocks noChangeArrowheads="1"/>
            </p:cNvSpPr>
            <p:nvPr/>
          </p:nvSpPr>
          <p:spPr bwMode="auto">
            <a:xfrm>
              <a:off x="2277" y="2691"/>
              <a:ext cx="1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H</a:t>
              </a:r>
              <a:endParaRPr lang="en-US"/>
            </a:p>
          </p:txBody>
        </p:sp>
        <p:sp>
          <p:nvSpPr>
            <p:cNvPr id="31794" name="Line 649"/>
            <p:cNvSpPr>
              <a:spLocks noChangeShapeType="1"/>
            </p:cNvSpPr>
            <p:nvPr/>
          </p:nvSpPr>
          <p:spPr bwMode="auto">
            <a:xfrm flipH="1" flipV="1">
              <a:off x="2536" y="2836"/>
              <a:ext cx="173" cy="9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5" name="Rectangle 650"/>
            <p:cNvSpPr>
              <a:spLocks noChangeArrowheads="1"/>
            </p:cNvSpPr>
            <p:nvPr/>
          </p:nvSpPr>
          <p:spPr bwMode="auto">
            <a:xfrm>
              <a:off x="2976" y="2334"/>
              <a:ext cx="14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300" b="1">
                  <a:solidFill>
                    <a:srgbClr val="000000"/>
                  </a:solidFill>
                  <a:latin typeface="Times New Roman" panose="02020603050405020304" pitchFamily="18" charset="0"/>
                </a:rPr>
                <a:t>O</a:t>
              </a:r>
              <a:endParaRPr lang="en-US"/>
            </a:p>
          </p:txBody>
        </p:sp>
        <p:sp>
          <p:nvSpPr>
            <p:cNvPr id="31796" name="Line 651"/>
            <p:cNvSpPr>
              <a:spLocks noChangeShapeType="1"/>
            </p:cNvSpPr>
            <p:nvPr/>
          </p:nvSpPr>
          <p:spPr bwMode="auto">
            <a:xfrm flipH="1" flipV="1">
              <a:off x="3111" y="2495"/>
              <a:ext cx="47" cy="4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7" name="Line 652"/>
            <p:cNvSpPr>
              <a:spLocks noChangeShapeType="1"/>
            </p:cNvSpPr>
            <p:nvPr/>
          </p:nvSpPr>
          <p:spPr bwMode="auto">
            <a:xfrm flipH="1" flipV="1">
              <a:off x="3074" y="2533"/>
              <a:ext cx="46" cy="4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685800" y="381000"/>
            <a:ext cx="8458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3600">
                <a:solidFill>
                  <a:srgbClr val="CC3300"/>
                </a:solidFill>
                <a:cs typeface="MCS Madinah S_U normal." pitchFamily="2" charset="-78"/>
              </a:rPr>
              <a:t>     </a:t>
            </a:r>
            <a:r>
              <a:rPr lang="ar-SA" sz="4800">
                <a:solidFill>
                  <a:srgbClr val="CC3300"/>
                </a:solidFill>
                <a:cs typeface="MCS Madinah S_U normal." pitchFamily="2" charset="-78"/>
              </a:rPr>
              <a:t>التنظيم الأيضي لهرمون الألدريسيترون في الكبية   </a:t>
            </a:r>
            <a:endParaRPr lang="en-US" sz="4800">
              <a:solidFill>
                <a:srgbClr val="CC3300"/>
              </a:solidFill>
            </a:endParaRPr>
          </a:p>
        </p:txBody>
      </p:sp>
      <p:grpSp>
        <p:nvGrpSpPr>
          <p:cNvPr id="13341" name="Group 29"/>
          <p:cNvGrpSpPr>
            <a:grpSpLocks/>
          </p:cNvGrpSpPr>
          <p:nvPr/>
        </p:nvGrpSpPr>
        <p:grpSpPr bwMode="auto">
          <a:xfrm>
            <a:off x="1981200" y="1524000"/>
            <a:ext cx="5943600" cy="1066800"/>
            <a:chOff x="1344" y="960"/>
            <a:chExt cx="3648" cy="672"/>
          </a:xfrm>
        </p:grpSpPr>
        <p:sp>
          <p:nvSpPr>
            <p:cNvPr id="13318" name="AutoShape 6"/>
            <p:cNvSpPr>
              <a:spLocks noChangeArrowheads="1"/>
            </p:cNvSpPr>
            <p:nvPr/>
          </p:nvSpPr>
          <p:spPr bwMode="auto">
            <a:xfrm>
              <a:off x="1344" y="960"/>
              <a:ext cx="3168" cy="480"/>
            </a:xfrm>
            <a:prstGeom prst="roundRect">
              <a:avLst>
                <a:gd name="adj" fmla="val 16667"/>
              </a:avLst>
            </a:prstGeom>
            <a:gradFill rotWithShape="0">
              <a:gsLst>
                <a:gs pos="0">
                  <a:srgbClr val="FF7C80"/>
                </a:gs>
                <a:gs pos="100000">
                  <a:schemeClr val="bg1"/>
                </a:gs>
              </a:gsLst>
              <a:path path="shape">
                <a:fillToRect l="50000" t="50000" r="50000" b="50000"/>
              </a:path>
            </a:gradFill>
            <a:ln w="57150" cmpd="thinThick">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800" b="1"/>
                <a:t>نقص </a:t>
              </a:r>
              <a:r>
                <a:rPr lang="en-US" sz="2800" b="1"/>
                <a:t>Na</a:t>
              </a:r>
              <a:r>
                <a:rPr lang="ar-SA" sz="2800" b="1"/>
                <a:t> أو </a:t>
              </a:r>
              <a:r>
                <a:rPr lang="en-US" sz="2800" b="1"/>
                <a:t>Cl</a:t>
              </a:r>
              <a:r>
                <a:rPr lang="ar-SA" sz="2800" b="1"/>
                <a:t> أو </a:t>
              </a:r>
              <a:r>
                <a:rPr lang="en-US" sz="2800" b="1"/>
                <a:t>K</a:t>
              </a:r>
              <a:r>
                <a:rPr lang="ar-SA" sz="2800" b="1"/>
                <a:t> ( الأملاح المعدنية)  </a:t>
              </a:r>
              <a:endParaRPr lang="en-US" sz="2800" b="1"/>
            </a:p>
          </p:txBody>
        </p:sp>
        <p:sp>
          <p:nvSpPr>
            <p:cNvPr id="13319" name="Line 7"/>
            <p:cNvSpPr>
              <a:spLocks noChangeShapeType="1"/>
            </p:cNvSpPr>
            <p:nvPr/>
          </p:nvSpPr>
          <p:spPr bwMode="auto">
            <a:xfrm>
              <a:off x="4512" y="1200"/>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Line 8"/>
            <p:cNvSpPr>
              <a:spLocks noChangeShapeType="1"/>
            </p:cNvSpPr>
            <p:nvPr/>
          </p:nvSpPr>
          <p:spPr bwMode="auto">
            <a:xfrm>
              <a:off x="4992" y="1200"/>
              <a:ext cx="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42" name="Group 30"/>
          <p:cNvGrpSpPr>
            <a:grpSpLocks/>
          </p:cNvGrpSpPr>
          <p:nvPr/>
        </p:nvGrpSpPr>
        <p:grpSpPr bwMode="auto">
          <a:xfrm>
            <a:off x="4191000" y="2743200"/>
            <a:ext cx="4648200" cy="2133600"/>
            <a:chOff x="2640" y="1728"/>
            <a:chExt cx="2928" cy="1344"/>
          </a:xfrm>
        </p:grpSpPr>
        <p:sp>
          <p:nvSpPr>
            <p:cNvPr id="13321" name="Line 9"/>
            <p:cNvSpPr>
              <a:spLocks noChangeShapeType="1"/>
            </p:cNvSpPr>
            <p:nvPr/>
          </p:nvSpPr>
          <p:spPr bwMode="auto">
            <a:xfrm flipH="1">
              <a:off x="5568" y="1968"/>
              <a:ext cx="0" cy="11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4" name="Line 12"/>
            <p:cNvSpPr>
              <a:spLocks noChangeShapeType="1"/>
            </p:cNvSpPr>
            <p:nvPr/>
          </p:nvSpPr>
          <p:spPr bwMode="auto">
            <a:xfrm flipH="1">
              <a:off x="5232" y="3072"/>
              <a:ext cx="3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7" name="AutoShape 15"/>
            <p:cNvSpPr>
              <a:spLocks noChangeArrowheads="1"/>
            </p:cNvSpPr>
            <p:nvPr/>
          </p:nvSpPr>
          <p:spPr bwMode="auto">
            <a:xfrm>
              <a:off x="2640" y="1728"/>
              <a:ext cx="2736" cy="480"/>
            </a:xfrm>
            <a:prstGeom prst="roundRect">
              <a:avLst>
                <a:gd name="adj" fmla="val 16667"/>
              </a:avLst>
            </a:prstGeom>
            <a:gradFill rotWithShape="0">
              <a:gsLst>
                <a:gs pos="0">
                  <a:srgbClr val="FF7C80"/>
                </a:gs>
                <a:gs pos="100000">
                  <a:schemeClr val="bg1"/>
                </a:gs>
              </a:gsLst>
              <a:path path="shape">
                <a:fillToRect l="50000" t="50000" r="50000" b="50000"/>
              </a:path>
            </a:gradFill>
            <a:ln w="57150" cmpd="thinThick">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800" b="1"/>
                <a:t>الألدريستيرون المنطقة الشبكية   </a:t>
              </a:r>
              <a:endParaRPr lang="en-US" sz="2800" b="1"/>
            </a:p>
          </p:txBody>
        </p:sp>
        <p:sp>
          <p:nvSpPr>
            <p:cNvPr id="13328" name="Line 16"/>
            <p:cNvSpPr>
              <a:spLocks noChangeShapeType="1"/>
            </p:cNvSpPr>
            <p:nvPr/>
          </p:nvSpPr>
          <p:spPr bwMode="auto">
            <a:xfrm>
              <a:off x="5376" y="1968"/>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Text Box 17"/>
            <p:cNvSpPr txBox="1">
              <a:spLocks noChangeArrowheads="1"/>
            </p:cNvSpPr>
            <p:nvPr/>
          </p:nvSpPr>
          <p:spPr bwMode="auto">
            <a:xfrm>
              <a:off x="4896" y="2352"/>
              <a:ext cx="4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b="1"/>
                <a:t>( + )</a:t>
              </a:r>
              <a:endParaRPr lang="en-US" b="1"/>
            </a:p>
          </p:txBody>
        </p:sp>
      </p:grpSp>
      <p:grpSp>
        <p:nvGrpSpPr>
          <p:cNvPr id="13347" name="Group 35"/>
          <p:cNvGrpSpPr>
            <a:grpSpLocks/>
          </p:cNvGrpSpPr>
          <p:nvPr/>
        </p:nvGrpSpPr>
        <p:grpSpPr bwMode="auto">
          <a:xfrm>
            <a:off x="0" y="4953000"/>
            <a:ext cx="5334000" cy="1676400"/>
            <a:chOff x="0" y="3120"/>
            <a:chExt cx="3360" cy="1056"/>
          </a:xfrm>
        </p:grpSpPr>
        <p:sp>
          <p:nvSpPr>
            <p:cNvPr id="13333" name="AutoShape 21"/>
            <p:cNvSpPr>
              <a:spLocks noChangeArrowheads="1"/>
            </p:cNvSpPr>
            <p:nvPr/>
          </p:nvSpPr>
          <p:spPr bwMode="auto">
            <a:xfrm>
              <a:off x="0" y="3120"/>
              <a:ext cx="3072" cy="480"/>
            </a:xfrm>
            <a:prstGeom prst="roundRect">
              <a:avLst>
                <a:gd name="adj" fmla="val 16667"/>
              </a:avLst>
            </a:prstGeom>
            <a:gradFill rotWithShape="0">
              <a:gsLst>
                <a:gs pos="0">
                  <a:srgbClr val="FF7C80"/>
                </a:gs>
                <a:gs pos="100000">
                  <a:schemeClr val="bg1"/>
                </a:gs>
              </a:gsLst>
              <a:path path="shape">
                <a:fillToRect l="50000" t="50000" r="50000" b="50000"/>
              </a:path>
            </a:gradFill>
            <a:ln w="57150" cmpd="thinThick">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1800" b="1"/>
                <a:t>إعادة امتصاص </a:t>
              </a:r>
              <a:r>
                <a:rPr lang="en-US" sz="1800" b="1"/>
                <a:t>Na</a:t>
              </a:r>
              <a:r>
                <a:rPr lang="ar-SA" sz="1800" b="1"/>
                <a:t> أو </a:t>
              </a:r>
              <a:r>
                <a:rPr lang="en-US" sz="1800" b="1"/>
                <a:t>Cl</a:t>
              </a:r>
              <a:r>
                <a:rPr lang="ar-SA" sz="1800" b="1"/>
                <a:t> أو </a:t>
              </a:r>
              <a:r>
                <a:rPr lang="en-US" sz="1800" b="1"/>
                <a:t>K</a:t>
              </a:r>
              <a:r>
                <a:rPr lang="ar-SA" sz="1800" b="1"/>
                <a:t> من الكليتين وطرحه افي الدم </a:t>
              </a:r>
              <a:r>
                <a:rPr lang="ar-SA" sz="2800" b="1"/>
                <a:t>  </a:t>
              </a:r>
              <a:endParaRPr lang="en-US" sz="2800" b="1"/>
            </a:p>
          </p:txBody>
        </p:sp>
        <p:sp>
          <p:nvSpPr>
            <p:cNvPr id="13337" name="Text Box 25"/>
            <p:cNvSpPr txBox="1">
              <a:spLocks noChangeArrowheads="1"/>
            </p:cNvSpPr>
            <p:nvPr/>
          </p:nvSpPr>
          <p:spPr bwMode="auto">
            <a:xfrm>
              <a:off x="190" y="3888"/>
              <a:ext cx="317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b="1"/>
                <a:t>أحياناً يطرح إلى الخارج  مع البول عند الزيادة</a:t>
              </a:r>
              <a:r>
                <a:rPr lang="ar-SA" sz="1800"/>
                <a:t>   </a:t>
              </a:r>
              <a:endParaRPr lang="en-US" sz="1800"/>
            </a:p>
          </p:txBody>
        </p:sp>
        <p:sp>
          <p:nvSpPr>
            <p:cNvPr id="13338" name="Line 26"/>
            <p:cNvSpPr>
              <a:spLocks noChangeShapeType="1"/>
            </p:cNvSpPr>
            <p:nvPr/>
          </p:nvSpPr>
          <p:spPr bwMode="auto">
            <a:xfrm>
              <a:off x="2472" y="3600"/>
              <a:ext cx="191"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3346" name="Group 34"/>
          <p:cNvGrpSpPr>
            <a:grpSpLocks/>
          </p:cNvGrpSpPr>
          <p:nvPr/>
        </p:nvGrpSpPr>
        <p:grpSpPr bwMode="auto">
          <a:xfrm>
            <a:off x="4876800" y="4419600"/>
            <a:ext cx="3429000" cy="990600"/>
            <a:chOff x="3072" y="2784"/>
            <a:chExt cx="2160" cy="624"/>
          </a:xfrm>
        </p:grpSpPr>
        <p:sp>
          <p:nvSpPr>
            <p:cNvPr id="13323" name="AutoShape 11"/>
            <p:cNvSpPr>
              <a:spLocks noChangeArrowheads="1"/>
            </p:cNvSpPr>
            <p:nvPr/>
          </p:nvSpPr>
          <p:spPr bwMode="auto">
            <a:xfrm>
              <a:off x="3264" y="2784"/>
              <a:ext cx="1968" cy="480"/>
            </a:xfrm>
            <a:prstGeom prst="roundRect">
              <a:avLst>
                <a:gd name="adj" fmla="val 16667"/>
              </a:avLst>
            </a:prstGeom>
            <a:gradFill rotWithShape="0">
              <a:gsLst>
                <a:gs pos="0">
                  <a:srgbClr val="FF7C80"/>
                </a:gs>
                <a:gs pos="100000">
                  <a:schemeClr val="bg1"/>
                </a:gs>
              </a:gsLst>
              <a:path path="shape">
                <a:fillToRect l="50000" t="50000" r="50000" b="50000"/>
              </a:path>
            </a:gradFill>
            <a:ln w="57150" cmpd="thinThick">
              <a:solidFill>
                <a:srgbClr val="008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sz="2800" b="1"/>
                <a:t>الكليتين  </a:t>
              </a:r>
              <a:endParaRPr lang="en-US" sz="2800" b="1"/>
            </a:p>
          </p:txBody>
        </p:sp>
        <p:sp>
          <p:nvSpPr>
            <p:cNvPr id="13339" name="Line 27"/>
            <p:cNvSpPr>
              <a:spLocks noChangeShapeType="1"/>
            </p:cNvSpPr>
            <p:nvPr/>
          </p:nvSpPr>
          <p:spPr bwMode="auto">
            <a:xfrm>
              <a:off x="4224" y="3264"/>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5" name="Line 33"/>
            <p:cNvSpPr>
              <a:spLocks noChangeShapeType="1"/>
            </p:cNvSpPr>
            <p:nvPr/>
          </p:nvSpPr>
          <p:spPr bwMode="auto">
            <a:xfrm flipH="1">
              <a:off x="3072" y="3360"/>
              <a:ext cx="115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414983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0-#ppt_w/2"/>
                                          </p:val>
                                        </p:tav>
                                        <p:tav tm="100000">
                                          <p:val>
                                            <p:strVal val="#ppt_x"/>
                                          </p:val>
                                        </p:tav>
                                      </p:tavLst>
                                    </p:anim>
                                    <p:anim calcmode="lin" valueType="num">
                                      <p:cBhvr additive="base">
                                        <p:cTn id="8" dur="500" fill="hold"/>
                                        <p:tgtEl>
                                          <p:spTgt spid="133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3341"/>
                                        </p:tgtEl>
                                        <p:attrNameLst>
                                          <p:attrName>style.visibility</p:attrName>
                                        </p:attrNameLst>
                                      </p:cBhvr>
                                      <p:to>
                                        <p:strVal val="visible"/>
                                      </p:to>
                                    </p:set>
                                    <p:anim calcmode="lin" valueType="num">
                                      <p:cBhvr additive="base">
                                        <p:cTn id="13" dur="500" fill="hold"/>
                                        <p:tgtEl>
                                          <p:spTgt spid="13341"/>
                                        </p:tgtEl>
                                        <p:attrNameLst>
                                          <p:attrName>ppt_x</p:attrName>
                                        </p:attrNameLst>
                                      </p:cBhvr>
                                      <p:tavLst>
                                        <p:tav tm="0">
                                          <p:val>
                                            <p:strVal val="0-#ppt_w/2"/>
                                          </p:val>
                                        </p:tav>
                                        <p:tav tm="100000">
                                          <p:val>
                                            <p:strVal val="#ppt_x"/>
                                          </p:val>
                                        </p:tav>
                                      </p:tavLst>
                                    </p:anim>
                                    <p:anim calcmode="lin" valueType="num">
                                      <p:cBhvr additive="base">
                                        <p:cTn id="14" dur="500" fill="hold"/>
                                        <p:tgtEl>
                                          <p:spTgt spid="133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342"/>
                                        </p:tgtEl>
                                        <p:attrNameLst>
                                          <p:attrName>style.visibility</p:attrName>
                                        </p:attrNameLst>
                                      </p:cBhvr>
                                      <p:to>
                                        <p:strVal val="visible"/>
                                      </p:to>
                                    </p:set>
                                    <p:anim calcmode="lin" valueType="num">
                                      <p:cBhvr additive="base">
                                        <p:cTn id="19" dur="500" fill="hold"/>
                                        <p:tgtEl>
                                          <p:spTgt spid="13342"/>
                                        </p:tgtEl>
                                        <p:attrNameLst>
                                          <p:attrName>ppt_x</p:attrName>
                                        </p:attrNameLst>
                                      </p:cBhvr>
                                      <p:tavLst>
                                        <p:tav tm="0">
                                          <p:val>
                                            <p:strVal val="0-#ppt_w/2"/>
                                          </p:val>
                                        </p:tav>
                                        <p:tav tm="100000">
                                          <p:val>
                                            <p:strVal val="#ppt_x"/>
                                          </p:val>
                                        </p:tav>
                                      </p:tavLst>
                                    </p:anim>
                                    <p:anim calcmode="lin" valueType="num">
                                      <p:cBhvr additive="base">
                                        <p:cTn id="20" dur="500" fill="hold"/>
                                        <p:tgtEl>
                                          <p:spTgt spid="133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3346"/>
                                        </p:tgtEl>
                                        <p:attrNameLst>
                                          <p:attrName>style.visibility</p:attrName>
                                        </p:attrNameLst>
                                      </p:cBhvr>
                                      <p:to>
                                        <p:strVal val="visible"/>
                                      </p:to>
                                    </p:set>
                                    <p:anim calcmode="lin" valueType="num">
                                      <p:cBhvr additive="base">
                                        <p:cTn id="25" dur="500" fill="hold"/>
                                        <p:tgtEl>
                                          <p:spTgt spid="13346"/>
                                        </p:tgtEl>
                                        <p:attrNameLst>
                                          <p:attrName>ppt_x</p:attrName>
                                        </p:attrNameLst>
                                      </p:cBhvr>
                                      <p:tavLst>
                                        <p:tav tm="0">
                                          <p:val>
                                            <p:strVal val="0-#ppt_w/2"/>
                                          </p:val>
                                        </p:tav>
                                        <p:tav tm="100000">
                                          <p:val>
                                            <p:strVal val="#ppt_x"/>
                                          </p:val>
                                        </p:tav>
                                      </p:tavLst>
                                    </p:anim>
                                    <p:anim calcmode="lin" valueType="num">
                                      <p:cBhvr additive="base">
                                        <p:cTn id="26" dur="500" fill="hold"/>
                                        <p:tgtEl>
                                          <p:spTgt spid="1334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3347"/>
                                        </p:tgtEl>
                                        <p:attrNameLst>
                                          <p:attrName>style.visibility</p:attrName>
                                        </p:attrNameLst>
                                      </p:cBhvr>
                                      <p:to>
                                        <p:strVal val="visible"/>
                                      </p:to>
                                    </p:set>
                                    <p:anim calcmode="lin" valueType="num">
                                      <p:cBhvr additive="base">
                                        <p:cTn id="31" dur="500" fill="hold"/>
                                        <p:tgtEl>
                                          <p:spTgt spid="13347"/>
                                        </p:tgtEl>
                                        <p:attrNameLst>
                                          <p:attrName>ppt_x</p:attrName>
                                        </p:attrNameLst>
                                      </p:cBhvr>
                                      <p:tavLst>
                                        <p:tav tm="0">
                                          <p:val>
                                            <p:strVal val="0-#ppt_w/2"/>
                                          </p:val>
                                        </p:tav>
                                        <p:tav tm="100000">
                                          <p:val>
                                            <p:strVal val="#ppt_x"/>
                                          </p:val>
                                        </p:tav>
                                      </p:tavLst>
                                    </p:anim>
                                    <p:anim calcmode="lin" valueType="num">
                                      <p:cBhvr additive="base">
                                        <p:cTn id="32" dur="500" fill="hold"/>
                                        <p:tgtEl>
                                          <p:spTgt spid="133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85800" y="381000"/>
            <a:ext cx="807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3600" dirty="0">
                <a:solidFill>
                  <a:srgbClr val="CC3300"/>
                </a:solidFill>
                <a:cs typeface="MCS Madinah S_U normal." pitchFamily="2" charset="-78"/>
              </a:rPr>
              <a:t>تنظيم نشاط قشرة </a:t>
            </a:r>
            <a:r>
              <a:rPr lang="ar-SA" sz="3600" dirty="0" smtClean="0">
                <a:solidFill>
                  <a:srgbClr val="CC3300"/>
                </a:solidFill>
                <a:cs typeface="MCS Madinah S_U normal." pitchFamily="2" charset="-78"/>
              </a:rPr>
              <a:t>الكظر </a:t>
            </a:r>
            <a:r>
              <a:rPr lang="ar-SA" sz="3600" dirty="0">
                <a:solidFill>
                  <a:srgbClr val="CC3300"/>
                </a:solidFill>
                <a:cs typeface="MCS Madinah S_U normal." pitchFamily="2" charset="-78"/>
              </a:rPr>
              <a:t>بواسطة الهرمونات السكرية </a:t>
            </a:r>
            <a:endParaRPr lang="en-US" sz="4800" dirty="0">
              <a:solidFill>
                <a:srgbClr val="CC3300"/>
              </a:solidFill>
            </a:endParaRPr>
          </a:p>
        </p:txBody>
      </p:sp>
      <p:grpSp>
        <p:nvGrpSpPr>
          <p:cNvPr id="14357" name="Group 21"/>
          <p:cNvGrpSpPr>
            <a:grpSpLocks/>
          </p:cNvGrpSpPr>
          <p:nvPr/>
        </p:nvGrpSpPr>
        <p:grpSpPr bwMode="auto">
          <a:xfrm>
            <a:off x="5943600" y="1066800"/>
            <a:ext cx="2438400" cy="1066800"/>
            <a:chOff x="3744" y="672"/>
            <a:chExt cx="1536" cy="672"/>
          </a:xfrm>
        </p:grpSpPr>
        <p:sp>
          <p:nvSpPr>
            <p:cNvPr id="14339" name="AutoShape 3"/>
            <p:cNvSpPr>
              <a:spLocks noChangeArrowheads="1"/>
            </p:cNvSpPr>
            <p:nvPr/>
          </p:nvSpPr>
          <p:spPr bwMode="auto">
            <a:xfrm>
              <a:off x="3744" y="672"/>
              <a:ext cx="1536" cy="432"/>
            </a:xfrm>
            <a:prstGeom prst="roundRect">
              <a:avLst>
                <a:gd name="adj" fmla="val 16667"/>
              </a:avLst>
            </a:prstGeom>
            <a:gradFill rotWithShape="0">
              <a:gsLst>
                <a:gs pos="0">
                  <a:srgbClr val="00CC66"/>
                </a:gs>
                <a:gs pos="100000">
                  <a:schemeClr val="bg1"/>
                </a:gs>
              </a:gsLst>
              <a:path path="rect">
                <a:fillToRect l="100000" b="100000"/>
              </a:path>
            </a:gra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t>الهيبوثلامس </a:t>
              </a:r>
              <a:endParaRPr lang="en-US" b="1"/>
            </a:p>
          </p:txBody>
        </p:sp>
        <p:sp>
          <p:nvSpPr>
            <p:cNvPr id="14346" name="Line 10"/>
            <p:cNvSpPr>
              <a:spLocks noChangeShapeType="1"/>
            </p:cNvSpPr>
            <p:nvPr/>
          </p:nvSpPr>
          <p:spPr bwMode="auto">
            <a:xfrm>
              <a:off x="4464" y="1104"/>
              <a:ext cx="0" cy="2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55" name="Group 19"/>
          <p:cNvGrpSpPr>
            <a:grpSpLocks/>
          </p:cNvGrpSpPr>
          <p:nvPr/>
        </p:nvGrpSpPr>
        <p:grpSpPr bwMode="auto">
          <a:xfrm>
            <a:off x="5486400" y="3352800"/>
            <a:ext cx="3048000" cy="1524000"/>
            <a:chOff x="3456" y="2112"/>
            <a:chExt cx="1920" cy="960"/>
          </a:xfrm>
        </p:grpSpPr>
        <p:sp>
          <p:nvSpPr>
            <p:cNvPr id="14341" name="AutoShape 5"/>
            <p:cNvSpPr>
              <a:spLocks noChangeArrowheads="1"/>
            </p:cNvSpPr>
            <p:nvPr/>
          </p:nvSpPr>
          <p:spPr bwMode="auto">
            <a:xfrm>
              <a:off x="3456" y="2112"/>
              <a:ext cx="1920" cy="432"/>
            </a:xfrm>
            <a:prstGeom prst="roundRect">
              <a:avLst>
                <a:gd name="adj" fmla="val 16667"/>
              </a:avLst>
            </a:prstGeom>
            <a:gradFill rotWithShape="0">
              <a:gsLst>
                <a:gs pos="0">
                  <a:srgbClr val="00CC66"/>
                </a:gs>
                <a:gs pos="100000">
                  <a:schemeClr val="bg1"/>
                </a:gs>
              </a:gsLst>
              <a:path path="rect">
                <a:fillToRect l="100000" b="100000"/>
              </a:path>
            </a:gra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t>الفص الأمامي للغدة النخامية  </a:t>
              </a:r>
              <a:endParaRPr lang="en-US" b="1"/>
            </a:p>
          </p:txBody>
        </p:sp>
        <p:sp>
          <p:nvSpPr>
            <p:cNvPr id="14348" name="Line 12"/>
            <p:cNvSpPr>
              <a:spLocks noChangeShapeType="1"/>
            </p:cNvSpPr>
            <p:nvPr/>
          </p:nvSpPr>
          <p:spPr bwMode="auto">
            <a:xfrm>
              <a:off x="4416" y="2544"/>
              <a:ext cx="0" cy="52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54" name="Group 18"/>
          <p:cNvGrpSpPr>
            <a:grpSpLocks/>
          </p:cNvGrpSpPr>
          <p:nvPr/>
        </p:nvGrpSpPr>
        <p:grpSpPr bwMode="auto">
          <a:xfrm>
            <a:off x="5715000" y="4953000"/>
            <a:ext cx="2895600" cy="685800"/>
            <a:chOff x="3600" y="3120"/>
            <a:chExt cx="1824" cy="432"/>
          </a:xfrm>
        </p:grpSpPr>
        <p:sp>
          <p:nvSpPr>
            <p:cNvPr id="14342" name="AutoShape 6"/>
            <p:cNvSpPr>
              <a:spLocks noChangeArrowheads="1"/>
            </p:cNvSpPr>
            <p:nvPr/>
          </p:nvSpPr>
          <p:spPr bwMode="auto">
            <a:xfrm>
              <a:off x="3888" y="3120"/>
              <a:ext cx="1536" cy="432"/>
            </a:xfrm>
            <a:prstGeom prst="roundRect">
              <a:avLst>
                <a:gd name="adj" fmla="val 16667"/>
              </a:avLst>
            </a:prstGeom>
            <a:gradFill rotWithShape="0">
              <a:gsLst>
                <a:gs pos="0">
                  <a:srgbClr val="00CC66"/>
                </a:gs>
                <a:gs pos="100000">
                  <a:schemeClr val="bg1"/>
                </a:gs>
              </a:gsLst>
              <a:path path="rect">
                <a:fillToRect l="100000" b="100000"/>
              </a:path>
            </a:gra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ACTH</a:t>
              </a:r>
              <a:r>
                <a:rPr lang="ar-SA" b="1"/>
                <a:t> </a:t>
              </a:r>
              <a:endParaRPr lang="en-US" b="1"/>
            </a:p>
          </p:txBody>
        </p:sp>
        <p:sp>
          <p:nvSpPr>
            <p:cNvPr id="14349" name="Line 13"/>
            <p:cNvSpPr>
              <a:spLocks noChangeShapeType="1"/>
            </p:cNvSpPr>
            <p:nvPr/>
          </p:nvSpPr>
          <p:spPr bwMode="auto">
            <a:xfrm flipH="1">
              <a:off x="3600" y="3360"/>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53" name="Group 17"/>
          <p:cNvGrpSpPr>
            <a:grpSpLocks/>
          </p:cNvGrpSpPr>
          <p:nvPr/>
        </p:nvGrpSpPr>
        <p:grpSpPr bwMode="auto">
          <a:xfrm>
            <a:off x="2971800" y="4953000"/>
            <a:ext cx="2743200" cy="685800"/>
            <a:chOff x="1872" y="3120"/>
            <a:chExt cx="1728" cy="432"/>
          </a:xfrm>
        </p:grpSpPr>
        <p:sp>
          <p:nvSpPr>
            <p:cNvPr id="14343" name="AutoShape 7"/>
            <p:cNvSpPr>
              <a:spLocks noChangeArrowheads="1"/>
            </p:cNvSpPr>
            <p:nvPr/>
          </p:nvSpPr>
          <p:spPr bwMode="auto">
            <a:xfrm>
              <a:off x="2064" y="3120"/>
              <a:ext cx="1536" cy="432"/>
            </a:xfrm>
            <a:prstGeom prst="roundRect">
              <a:avLst>
                <a:gd name="adj" fmla="val 16667"/>
              </a:avLst>
            </a:prstGeom>
            <a:gradFill rotWithShape="0">
              <a:gsLst>
                <a:gs pos="0">
                  <a:srgbClr val="00CC66"/>
                </a:gs>
                <a:gs pos="100000">
                  <a:schemeClr val="bg1"/>
                </a:gs>
              </a:gsLst>
              <a:path path="rect">
                <a:fillToRect l="100000" b="100000"/>
              </a:path>
            </a:gra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t>قشرة الغدة الكظرية  </a:t>
              </a:r>
              <a:endParaRPr lang="en-US" b="1"/>
            </a:p>
          </p:txBody>
        </p:sp>
        <p:sp>
          <p:nvSpPr>
            <p:cNvPr id="14350" name="Line 14"/>
            <p:cNvSpPr>
              <a:spLocks noChangeShapeType="1"/>
            </p:cNvSpPr>
            <p:nvPr/>
          </p:nvSpPr>
          <p:spPr bwMode="auto">
            <a:xfrm flipH="1">
              <a:off x="1872" y="3360"/>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59" name="Line 23"/>
          <p:cNvSpPr>
            <a:spLocks noChangeShapeType="1"/>
          </p:cNvSpPr>
          <p:nvPr/>
        </p:nvSpPr>
        <p:spPr bwMode="auto">
          <a:xfrm>
            <a:off x="2438400" y="3727450"/>
            <a:ext cx="30480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363" name="Group 27"/>
          <p:cNvGrpSpPr>
            <a:grpSpLocks/>
          </p:cNvGrpSpPr>
          <p:nvPr/>
        </p:nvGrpSpPr>
        <p:grpSpPr bwMode="auto">
          <a:xfrm>
            <a:off x="527050" y="1447800"/>
            <a:ext cx="2438400" cy="4191000"/>
            <a:chOff x="332" y="912"/>
            <a:chExt cx="1536" cy="2640"/>
          </a:xfrm>
        </p:grpSpPr>
        <p:grpSp>
          <p:nvGrpSpPr>
            <p:cNvPr id="14352" name="Group 16"/>
            <p:cNvGrpSpPr>
              <a:grpSpLocks/>
            </p:cNvGrpSpPr>
            <p:nvPr/>
          </p:nvGrpSpPr>
          <p:grpSpPr bwMode="auto">
            <a:xfrm>
              <a:off x="332" y="2640"/>
              <a:ext cx="1536" cy="912"/>
              <a:chOff x="332" y="2640"/>
              <a:chExt cx="1536" cy="912"/>
            </a:xfrm>
          </p:grpSpPr>
          <p:sp>
            <p:nvSpPr>
              <p:cNvPr id="14344" name="AutoShape 8"/>
              <p:cNvSpPr>
                <a:spLocks noChangeArrowheads="1"/>
              </p:cNvSpPr>
              <p:nvPr/>
            </p:nvSpPr>
            <p:spPr bwMode="auto">
              <a:xfrm>
                <a:off x="332" y="3120"/>
                <a:ext cx="1536" cy="432"/>
              </a:xfrm>
              <a:prstGeom prst="roundRect">
                <a:avLst>
                  <a:gd name="adj" fmla="val 16667"/>
                </a:avLst>
              </a:prstGeom>
              <a:gradFill rotWithShape="0">
                <a:gsLst>
                  <a:gs pos="0">
                    <a:srgbClr val="00CC66"/>
                  </a:gs>
                  <a:gs pos="100000">
                    <a:schemeClr val="bg1"/>
                  </a:gs>
                </a:gsLst>
                <a:path path="rect">
                  <a:fillToRect l="100000" b="100000"/>
                </a:path>
              </a:gra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t>الهرمونات السكرية</a:t>
                </a:r>
                <a:endParaRPr lang="en-US" b="1"/>
              </a:p>
            </p:txBody>
          </p:sp>
          <p:sp>
            <p:nvSpPr>
              <p:cNvPr id="14345" name="Text Box 9"/>
              <p:cNvSpPr txBox="1">
                <a:spLocks noChangeArrowheads="1"/>
              </p:cNvSpPr>
              <p:nvPr/>
            </p:nvSpPr>
            <p:spPr bwMode="auto">
              <a:xfrm>
                <a:off x="336" y="2640"/>
                <a:ext cx="13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b="1" dirty="0"/>
                  <a:t>  </a:t>
                </a:r>
                <a:r>
                  <a:rPr lang="ar-SA" b="1" dirty="0" smtClean="0"/>
                  <a:t>ال</a:t>
                </a:r>
                <a:r>
                  <a:rPr lang="ar-SY" b="1" dirty="0" smtClean="0"/>
                  <a:t>غ</a:t>
                </a:r>
                <a:r>
                  <a:rPr lang="ar-SA" b="1" dirty="0" err="1" smtClean="0"/>
                  <a:t>لوكوز</a:t>
                </a:r>
                <a:r>
                  <a:rPr lang="ar-SA" dirty="0" smtClean="0"/>
                  <a:t> </a:t>
                </a:r>
                <a:endParaRPr lang="en-US" dirty="0"/>
              </a:p>
            </p:txBody>
          </p:sp>
          <p:sp>
            <p:nvSpPr>
              <p:cNvPr id="14351" name="Line 15"/>
              <p:cNvSpPr>
                <a:spLocks noChangeShapeType="1"/>
              </p:cNvSpPr>
              <p:nvPr/>
            </p:nvSpPr>
            <p:spPr bwMode="auto">
              <a:xfrm flipH="1" flipV="1">
                <a:off x="1248" y="2880"/>
                <a:ext cx="14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58" name="Line 22"/>
            <p:cNvSpPr>
              <a:spLocks noChangeShapeType="1"/>
            </p:cNvSpPr>
            <p:nvPr/>
          </p:nvSpPr>
          <p:spPr bwMode="auto">
            <a:xfrm flipV="1">
              <a:off x="1536" y="2304"/>
              <a:ext cx="0" cy="81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0" name="Line 24"/>
            <p:cNvSpPr>
              <a:spLocks noChangeShapeType="1"/>
            </p:cNvSpPr>
            <p:nvPr/>
          </p:nvSpPr>
          <p:spPr bwMode="auto">
            <a:xfrm flipV="1">
              <a:off x="1440" y="912"/>
              <a:ext cx="0" cy="216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61" name="Line 25"/>
          <p:cNvSpPr>
            <a:spLocks noChangeShapeType="1"/>
          </p:cNvSpPr>
          <p:nvPr/>
        </p:nvSpPr>
        <p:spPr bwMode="auto">
          <a:xfrm>
            <a:off x="2286000" y="1447800"/>
            <a:ext cx="36576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364" name="Group 28"/>
          <p:cNvGrpSpPr>
            <a:grpSpLocks/>
          </p:cNvGrpSpPr>
          <p:nvPr/>
        </p:nvGrpSpPr>
        <p:grpSpPr bwMode="auto">
          <a:xfrm>
            <a:off x="3276600" y="2133600"/>
            <a:ext cx="5105400" cy="1143000"/>
            <a:chOff x="2064" y="1344"/>
            <a:chExt cx="3216" cy="720"/>
          </a:xfrm>
        </p:grpSpPr>
        <p:grpSp>
          <p:nvGrpSpPr>
            <p:cNvPr id="14356" name="Group 20"/>
            <p:cNvGrpSpPr>
              <a:grpSpLocks/>
            </p:cNvGrpSpPr>
            <p:nvPr/>
          </p:nvGrpSpPr>
          <p:grpSpPr bwMode="auto">
            <a:xfrm>
              <a:off x="3744" y="1344"/>
              <a:ext cx="1536" cy="720"/>
              <a:chOff x="3744" y="1344"/>
              <a:chExt cx="1536" cy="720"/>
            </a:xfrm>
          </p:grpSpPr>
          <p:sp>
            <p:nvSpPr>
              <p:cNvPr id="14340" name="AutoShape 4"/>
              <p:cNvSpPr>
                <a:spLocks noChangeArrowheads="1"/>
              </p:cNvSpPr>
              <p:nvPr/>
            </p:nvSpPr>
            <p:spPr bwMode="auto">
              <a:xfrm>
                <a:off x="3744" y="1344"/>
                <a:ext cx="1536" cy="432"/>
              </a:xfrm>
              <a:prstGeom prst="roundRect">
                <a:avLst>
                  <a:gd name="adj" fmla="val 16667"/>
                </a:avLst>
              </a:prstGeom>
              <a:gradFill rotWithShape="0">
                <a:gsLst>
                  <a:gs pos="0">
                    <a:srgbClr val="00CC66"/>
                  </a:gs>
                  <a:gs pos="100000">
                    <a:schemeClr val="bg1"/>
                  </a:gs>
                </a:gsLst>
                <a:path path="rect">
                  <a:fillToRect l="100000" b="100000"/>
                </a:path>
              </a:gra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RF</a:t>
                </a:r>
                <a:r>
                  <a:rPr lang="ar-SA" b="1"/>
                  <a:t> </a:t>
                </a:r>
                <a:endParaRPr lang="en-US" b="1"/>
              </a:p>
            </p:txBody>
          </p:sp>
          <p:sp>
            <p:nvSpPr>
              <p:cNvPr id="14347" name="Line 11"/>
              <p:cNvSpPr>
                <a:spLocks noChangeShapeType="1"/>
              </p:cNvSpPr>
              <p:nvPr/>
            </p:nvSpPr>
            <p:spPr bwMode="auto">
              <a:xfrm>
                <a:off x="4464" y="1824"/>
                <a:ext cx="0" cy="2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62" name="Text Box 26"/>
            <p:cNvSpPr txBox="1">
              <a:spLocks noChangeArrowheads="1"/>
            </p:cNvSpPr>
            <p:nvPr/>
          </p:nvSpPr>
          <p:spPr bwMode="auto">
            <a:xfrm>
              <a:off x="2064" y="1392"/>
              <a:ext cx="158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a:t> </a:t>
              </a:r>
              <a:r>
                <a:rPr lang="ar-SA" sz="3200" b="1"/>
                <a:t>العوامل المحررة</a:t>
              </a:r>
              <a:r>
                <a:rPr lang="ar-SA"/>
                <a:t> </a:t>
              </a:r>
              <a:endParaRPr lang="en-US"/>
            </a:p>
          </p:txBody>
        </p:sp>
      </p:grpSp>
    </p:spTree>
    <p:extLst>
      <p:ext uri="{BB962C8B-B14F-4D97-AF65-F5344CB8AC3E}">
        <p14:creationId xmlns:p14="http://schemas.microsoft.com/office/powerpoint/2010/main" val="2803482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0-#ppt_w/2"/>
                                          </p:val>
                                        </p:tav>
                                        <p:tav tm="100000">
                                          <p:val>
                                            <p:strVal val="#ppt_x"/>
                                          </p:val>
                                        </p:tav>
                                      </p:tavLst>
                                    </p:anim>
                                    <p:anim calcmode="lin" valueType="num">
                                      <p:cBhvr additive="base">
                                        <p:cTn id="8" dur="500" fill="hold"/>
                                        <p:tgtEl>
                                          <p:spTgt spid="143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4357"/>
                                        </p:tgtEl>
                                        <p:attrNameLst>
                                          <p:attrName>style.visibility</p:attrName>
                                        </p:attrNameLst>
                                      </p:cBhvr>
                                      <p:to>
                                        <p:strVal val="visible"/>
                                      </p:to>
                                    </p:set>
                                    <p:anim calcmode="lin" valueType="num">
                                      <p:cBhvr additive="base">
                                        <p:cTn id="13" dur="500" fill="hold"/>
                                        <p:tgtEl>
                                          <p:spTgt spid="14357"/>
                                        </p:tgtEl>
                                        <p:attrNameLst>
                                          <p:attrName>ppt_x</p:attrName>
                                        </p:attrNameLst>
                                      </p:cBhvr>
                                      <p:tavLst>
                                        <p:tav tm="0">
                                          <p:val>
                                            <p:strVal val="0-#ppt_w/2"/>
                                          </p:val>
                                        </p:tav>
                                        <p:tav tm="100000">
                                          <p:val>
                                            <p:strVal val="#ppt_x"/>
                                          </p:val>
                                        </p:tav>
                                      </p:tavLst>
                                    </p:anim>
                                    <p:anim calcmode="lin" valueType="num">
                                      <p:cBhvr additive="base">
                                        <p:cTn id="14" dur="500" fill="hold"/>
                                        <p:tgtEl>
                                          <p:spTgt spid="143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riveby.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64"/>
                                        </p:tgtEl>
                                        <p:attrNameLst>
                                          <p:attrName>style.visibility</p:attrName>
                                        </p:attrNameLst>
                                      </p:cBhvr>
                                      <p:to>
                                        <p:strVal val="visible"/>
                                      </p:to>
                                    </p:set>
                                    <p:anim calcmode="lin" valueType="num">
                                      <p:cBhvr additive="base">
                                        <p:cTn id="19" dur="500" fill="hold"/>
                                        <p:tgtEl>
                                          <p:spTgt spid="14364"/>
                                        </p:tgtEl>
                                        <p:attrNameLst>
                                          <p:attrName>ppt_x</p:attrName>
                                        </p:attrNameLst>
                                      </p:cBhvr>
                                      <p:tavLst>
                                        <p:tav tm="0">
                                          <p:val>
                                            <p:strVal val="#ppt_x"/>
                                          </p:val>
                                        </p:tav>
                                        <p:tav tm="100000">
                                          <p:val>
                                            <p:strVal val="#ppt_x"/>
                                          </p:val>
                                        </p:tav>
                                      </p:tavLst>
                                    </p:anim>
                                    <p:anim calcmode="lin" valueType="num">
                                      <p:cBhvr additive="base">
                                        <p:cTn id="20" dur="500" fill="hold"/>
                                        <p:tgtEl>
                                          <p:spTgt spid="143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driveby.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4355"/>
                                        </p:tgtEl>
                                        <p:attrNameLst>
                                          <p:attrName>style.visibility</p:attrName>
                                        </p:attrNameLst>
                                      </p:cBhvr>
                                      <p:to>
                                        <p:strVal val="visible"/>
                                      </p:to>
                                    </p:set>
                                    <p:anim calcmode="lin" valueType="num">
                                      <p:cBhvr additive="base">
                                        <p:cTn id="25" dur="500" fill="hold"/>
                                        <p:tgtEl>
                                          <p:spTgt spid="14355"/>
                                        </p:tgtEl>
                                        <p:attrNameLst>
                                          <p:attrName>ppt_x</p:attrName>
                                        </p:attrNameLst>
                                      </p:cBhvr>
                                      <p:tavLst>
                                        <p:tav tm="0">
                                          <p:val>
                                            <p:strVal val="0-#ppt_w/2"/>
                                          </p:val>
                                        </p:tav>
                                        <p:tav tm="100000">
                                          <p:val>
                                            <p:strVal val="#ppt_x"/>
                                          </p:val>
                                        </p:tav>
                                      </p:tavLst>
                                    </p:anim>
                                    <p:anim calcmode="lin" valueType="num">
                                      <p:cBhvr additive="base">
                                        <p:cTn id="26" dur="500" fill="hold"/>
                                        <p:tgtEl>
                                          <p:spTgt spid="143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driveby.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4354"/>
                                        </p:tgtEl>
                                        <p:attrNameLst>
                                          <p:attrName>style.visibility</p:attrName>
                                        </p:attrNameLst>
                                      </p:cBhvr>
                                      <p:to>
                                        <p:strVal val="visible"/>
                                      </p:to>
                                    </p:set>
                                    <p:anim calcmode="lin" valueType="num">
                                      <p:cBhvr additive="base">
                                        <p:cTn id="31" dur="500" fill="hold"/>
                                        <p:tgtEl>
                                          <p:spTgt spid="14354"/>
                                        </p:tgtEl>
                                        <p:attrNameLst>
                                          <p:attrName>ppt_x</p:attrName>
                                        </p:attrNameLst>
                                      </p:cBhvr>
                                      <p:tavLst>
                                        <p:tav tm="0">
                                          <p:val>
                                            <p:strVal val="0-#ppt_w/2"/>
                                          </p:val>
                                        </p:tav>
                                        <p:tav tm="100000">
                                          <p:val>
                                            <p:strVal val="#ppt_x"/>
                                          </p:val>
                                        </p:tav>
                                      </p:tavLst>
                                    </p:anim>
                                    <p:anim calcmode="lin" valueType="num">
                                      <p:cBhvr additive="base">
                                        <p:cTn id="32" dur="500" fill="hold"/>
                                        <p:tgtEl>
                                          <p:spTgt spid="143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driveby.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4353"/>
                                        </p:tgtEl>
                                        <p:attrNameLst>
                                          <p:attrName>style.visibility</p:attrName>
                                        </p:attrNameLst>
                                      </p:cBhvr>
                                      <p:to>
                                        <p:strVal val="visible"/>
                                      </p:to>
                                    </p:set>
                                    <p:anim calcmode="lin" valueType="num">
                                      <p:cBhvr additive="base">
                                        <p:cTn id="37" dur="500" fill="hold"/>
                                        <p:tgtEl>
                                          <p:spTgt spid="14353"/>
                                        </p:tgtEl>
                                        <p:attrNameLst>
                                          <p:attrName>ppt_x</p:attrName>
                                        </p:attrNameLst>
                                      </p:cBhvr>
                                      <p:tavLst>
                                        <p:tav tm="0">
                                          <p:val>
                                            <p:strVal val="0-#ppt_w/2"/>
                                          </p:val>
                                        </p:tav>
                                        <p:tav tm="100000">
                                          <p:val>
                                            <p:strVal val="#ppt_x"/>
                                          </p:val>
                                        </p:tav>
                                      </p:tavLst>
                                    </p:anim>
                                    <p:anim calcmode="lin" valueType="num">
                                      <p:cBhvr additive="base">
                                        <p:cTn id="38" dur="500" fill="hold"/>
                                        <p:tgtEl>
                                          <p:spTgt spid="143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driveby.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4363"/>
                                        </p:tgtEl>
                                        <p:attrNameLst>
                                          <p:attrName>style.visibility</p:attrName>
                                        </p:attrNameLst>
                                      </p:cBhvr>
                                      <p:to>
                                        <p:strVal val="visible"/>
                                      </p:to>
                                    </p:set>
                                    <p:anim calcmode="lin" valueType="num">
                                      <p:cBhvr additive="base">
                                        <p:cTn id="43" dur="500" fill="hold"/>
                                        <p:tgtEl>
                                          <p:spTgt spid="14363"/>
                                        </p:tgtEl>
                                        <p:attrNameLst>
                                          <p:attrName>ppt_x</p:attrName>
                                        </p:attrNameLst>
                                      </p:cBhvr>
                                      <p:tavLst>
                                        <p:tav tm="0">
                                          <p:val>
                                            <p:strVal val="0-#ppt_w/2"/>
                                          </p:val>
                                        </p:tav>
                                        <p:tav tm="100000">
                                          <p:val>
                                            <p:strVal val="#ppt_x"/>
                                          </p:val>
                                        </p:tav>
                                      </p:tavLst>
                                    </p:anim>
                                    <p:anim calcmode="lin" valueType="num">
                                      <p:cBhvr additive="base">
                                        <p:cTn id="44" dur="500" fill="hold"/>
                                        <p:tgtEl>
                                          <p:spTgt spid="143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driveby.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359"/>
                                        </p:tgtEl>
                                        <p:attrNameLst>
                                          <p:attrName>style.visibility</p:attrName>
                                        </p:attrNameLst>
                                      </p:cBhvr>
                                      <p:to>
                                        <p:strVal val="visible"/>
                                      </p:to>
                                    </p:set>
                                    <p:anim calcmode="lin" valueType="num">
                                      <p:cBhvr additive="base">
                                        <p:cTn id="49" dur="500" fill="hold"/>
                                        <p:tgtEl>
                                          <p:spTgt spid="14359"/>
                                        </p:tgtEl>
                                        <p:attrNameLst>
                                          <p:attrName>ppt_x</p:attrName>
                                        </p:attrNameLst>
                                      </p:cBhvr>
                                      <p:tavLst>
                                        <p:tav tm="0">
                                          <p:val>
                                            <p:strVal val="0-#ppt_w/2"/>
                                          </p:val>
                                        </p:tav>
                                        <p:tav tm="100000">
                                          <p:val>
                                            <p:strVal val="#ppt_x"/>
                                          </p:val>
                                        </p:tav>
                                      </p:tavLst>
                                    </p:anim>
                                    <p:anim calcmode="lin" valueType="num">
                                      <p:cBhvr additive="base">
                                        <p:cTn id="50" dur="500" fill="hold"/>
                                        <p:tgtEl>
                                          <p:spTgt spid="143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driveby.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4361"/>
                                        </p:tgtEl>
                                        <p:attrNameLst>
                                          <p:attrName>style.visibility</p:attrName>
                                        </p:attrNameLst>
                                      </p:cBhvr>
                                      <p:to>
                                        <p:strVal val="visible"/>
                                      </p:to>
                                    </p:set>
                                    <p:anim calcmode="lin" valueType="num">
                                      <p:cBhvr additive="base">
                                        <p:cTn id="55" dur="500" fill="hold"/>
                                        <p:tgtEl>
                                          <p:spTgt spid="14361"/>
                                        </p:tgtEl>
                                        <p:attrNameLst>
                                          <p:attrName>ppt_x</p:attrName>
                                        </p:attrNameLst>
                                      </p:cBhvr>
                                      <p:tavLst>
                                        <p:tav tm="0">
                                          <p:val>
                                            <p:strVal val="0-#ppt_w/2"/>
                                          </p:val>
                                        </p:tav>
                                        <p:tav tm="100000">
                                          <p:val>
                                            <p:strVal val="#ppt_x"/>
                                          </p:val>
                                        </p:tav>
                                      </p:tavLst>
                                    </p:anim>
                                    <p:anim calcmode="lin" valueType="num">
                                      <p:cBhvr additive="base">
                                        <p:cTn id="56" dur="500" fill="hold"/>
                                        <p:tgtEl>
                                          <p:spTgt spid="143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59" grpId="0" animBg="1"/>
      <p:bldP spid="1436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150813"/>
            <a:ext cx="9144000" cy="1746250"/>
          </a:xfrm>
          <a:prstGeom prst="rect">
            <a:avLst/>
          </a:prstGeom>
          <a:solidFill>
            <a:srgbClr val="FFFF99"/>
          </a:solidFill>
          <a:ln w="9525">
            <a:solidFill>
              <a:srgbClr val="FFFF99"/>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5400" b="1">
                <a:latin typeface="Times New Roman" panose="02020603050405020304" pitchFamily="18" charset="0"/>
                <a:cs typeface="PT Bold Heading" pitchFamily="2" charset="-78"/>
              </a:rPr>
              <a:t>هرمونات الغدد الجنسية</a:t>
            </a:r>
          </a:p>
          <a:p>
            <a:pPr algn="ctr" eaLnBrk="1" hangingPunct="1"/>
            <a:r>
              <a:rPr lang="en-US" sz="5400" b="1">
                <a:latin typeface="Times New Roman" panose="02020603050405020304" pitchFamily="18" charset="0"/>
                <a:cs typeface="Times New Roman" panose="02020603050405020304" pitchFamily="18" charset="0"/>
              </a:rPr>
              <a:t>Gonadal Hormones</a:t>
            </a:r>
          </a:p>
        </p:txBody>
      </p:sp>
      <p:sp>
        <p:nvSpPr>
          <p:cNvPr id="12299" name="Text Box 11"/>
          <p:cNvSpPr txBox="1">
            <a:spLocks noChangeArrowheads="1"/>
          </p:cNvSpPr>
          <p:nvPr/>
        </p:nvSpPr>
        <p:spPr bwMode="auto">
          <a:xfrm>
            <a:off x="5314950" y="4149725"/>
            <a:ext cx="36496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a:t>1- هرمونات ذكرية</a:t>
            </a:r>
            <a:endParaRPr lang="en-US" sz="4400" b="1"/>
          </a:p>
        </p:txBody>
      </p:sp>
      <p:sp>
        <p:nvSpPr>
          <p:cNvPr id="12300" name="Text Box 12"/>
          <p:cNvSpPr txBox="1">
            <a:spLocks noChangeArrowheads="1"/>
          </p:cNvSpPr>
          <p:nvPr/>
        </p:nvSpPr>
        <p:spPr bwMode="auto">
          <a:xfrm>
            <a:off x="374650" y="4149725"/>
            <a:ext cx="3692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a:t>2- هرمونات أنثوية</a:t>
            </a:r>
            <a:endParaRPr lang="en-US" sz="4400" b="1"/>
          </a:p>
        </p:txBody>
      </p:sp>
      <p:sp>
        <p:nvSpPr>
          <p:cNvPr id="32773" name="Text Box 13"/>
          <p:cNvSpPr txBox="1">
            <a:spLocks noChangeArrowheads="1"/>
          </p:cNvSpPr>
          <p:nvPr/>
        </p:nvSpPr>
        <p:spPr bwMode="auto">
          <a:xfrm>
            <a:off x="2470150" y="2317750"/>
            <a:ext cx="394493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800" b="1"/>
              <a:t>الهرمونات الجنسية</a:t>
            </a:r>
            <a:endParaRPr lang="en-US" sz="4800" b="1"/>
          </a:p>
        </p:txBody>
      </p:sp>
      <p:sp>
        <p:nvSpPr>
          <p:cNvPr id="12302" name="AutoShape 14"/>
          <p:cNvSpPr>
            <a:spLocks/>
          </p:cNvSpPr>
          <p:nvPr/>
        </p:nvSpPr>
        <p:spPr bwMode="auto">
          <a:xfrm rot="5400000">
            <a:off x="4303713" y="1287463"/>
            <a:ext cx="682625" cy="4752975"/>
          </a:xfrm>
          <a:prstGeom prst="leftBrace">
            <a:avLst>
              <a:gd name="adj1" fmla="val 58023"/>
              <a:gd name="adj2" fmla="val 50000"/>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302"/>
                                        </p:tgtEl>
                                        <p:attrNameLst>
                                          <p:attrName>style.visibility</p:attrName>
                                        </p:attrNameLst>
                                      </p:cBhvr>
                                      <p:to>
                                        <p:strVal val="visible"/>
                                      </p:to>
                                    </p:set>
                                    <p:animEffect transition="in" filter="wipe(up)">
                                      <p:cBhvr>
                                        <p:cTn id="7" dur="500"/>
                                        <p:tgtEl>
                                          <p:spTgt spid="123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299"/>
                                        </p:tgtEl>
                                        <p:attrNameLst>
                                          <p:attrName>style.visibility</p:attrName>
                                        </p:attrNameLst>
                                      </p:cBhvr>
                                      <p:to>
                                        <p:strVal val="visible"/>
                                      </p:to>
                                    </p:set>
                                    <p:animEffect transition="in" filter="wipe(right)">
                                      <p:cBhvr>
                                        <p:cTn id="12" dur="500"/>
                                        <p:tgtEl>
                                          <p:spTgt spid="122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2300"/>
                                        </p:tgtEl>
                                        <p:attrNameLst>
                                          <p:attrName>style.visibility</p:attrName>
                                        </p:attrNameLst>
                                      </p:cBhvr>
                                      <p:to>
                                        <p:strVal val="visible"/>
                                      </p:to>
                                    </p:set>
                                    <p:animEffect transition="in" filter="wipe(right)">
                                      <p:cBhvr>
                                        <p:cTn id="17"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p:bldP spid="12300" grpId="0"/>
      <p:bldP spid="1230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487863" y="1482725"/>
            <a:ext cx="39258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dirty="0">
                <a:cs typeface="PT Bold Heading" pitchFamily="2" charset="-78"/>
              </a:rPr>
              <a:t>1- التستوستيرون</a:t>
            </a:r>
            <a:endParaRPr lang="en-US" sz="4400" b="1" dirty="0">
              <a:cs typeface="PT Bold Heading" pitchFamily="2" charset="-78"/>
            </a:endParaRPr>
          </a:p>
        </p:txBody>
      </p:sp>
      <p:sp>
        <p:nvSpPr>
          <p:cNvPr id="13315" name="Text Box 3"/>
          <p:cNvSpPr txBox="1">
            <a:spLocks noChangeArrowheads="1"/>
          </p:cNvSpPr>
          <p:nvPr/>
        </p:nvSpPr>
        <p:spPr bwMode="auto">
          <a:xfrm>
            <a:off x="2236788" y="2522538"/>
            <a:ext cx="6181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dirty="0">
                <a:cs typeface="PT Bold Heading" pitchFamily="2" charset="-78"/>
              </a:rPr>
              <a:t>2- ثنائي </a:t>
            </a:r>
            <a:r>
              <a:rPr lang="ar-SA" sz="4400" b="1" dirty="0" err="1">
                <a:cs typeface="PT Bold Heading" pitchFamily="2" charset="-78"/>
              </a:rPr>
              <a:t>هيدروتستوستيرون</a:t>
            </a:r>
            <a:endParaRPr lang="en-US" sz="4400" b="1" dirty="0">
              <a:cs typeface="PT Bold Heading" pitchFamily="2" charset="-78"/>
            </a:endParaRPr>
          </a:p>
        </p:txBody>
      </p:sp>
      <p:sp>
        <p:nvSpPr>
          <p:cNvPr id="33796" name="Text Box 4"/>
          <p:cNvSpPr txBox="1">
            <a:spLocks noChangeArrowheads="1"/>
          </p:cNvSpPr>
          <p:nvPr/>
        </p:nvSpPr>
        <p:spPr bwMode="auto">
          <a:xfrm>
            <a:off x="1319714" y="487363"/>
            <a:ext cx="73019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5400" b="1" i="1" u="sng" dirty="0">
                <a:cs typeface="PT Bold Heading" pitchFamily="2" charset="-78"/>
              </a:rPr>
              <a:t> </a:t>
            </a:r>
            <a:r>
              <a:rPr lang="ar-SA" sz="5400" b="1" u="sng" dirty="0">
                <a:cs typeface="PT Bold Heading" pitchFamily="2" charset="-78"/>
              </a:rPr>
              <a:t>الهرمونات الجنسية الذكرية</a:t>
            </a:r>
            <a:endParaRPr lang="en-US" sz="5400" b="1" u="sng" dirty="0">
              <a:cs typeface="PT Bold Heading" pitchFamily="2" charset="-78"/>
            </a:endParaRPr>
          </a:p>
        </p:txBody>
      </p:sp>
      <p:sp>
        <p:nvSpPr>
          <p:cNvPr id="13317" name="Text Box 5"/>
          <p:cNvSpPr txBox="1">
            <a:spLocks noChangeArrowheads="1"/>
          </p:cNvSpPr>
          <p:nvPr/>
        </p:nvSpPr>
        <p:spPr bwMode="auto">
          <a:xfrm>
            <a:off x="4602163" y="3530600"/>
            <a:ext cx="37988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dirty="0">
                <a:cs typeface="PT Bold Heading" pitchFamily="2" charset="-78"/>
              </a:rPr>
              <a:t>3- </a:t>
            </a:r>
            <a:r>
              <a:rPr lang="ar-SA" sz="4400" b="1" dirty="0" err="1">
                <a:cs typeface="PT Bold Heading" pitchFamily="2" charset="-78"/>
              </a:rPr>
              <a:t>الأندروستيرون</a:t>
            </a:r>
            <a:endParaRPr lang="en-US" sz="4400" b="1" dirty="0">
              <a:cs typeface="PT Bold Heading" pitchFamily="2" charset="-78"/>
            </a:endParaRPr>
          </a:p>
        </p:txBody>
      </p:sp>
      <p:sp>
        <p:nvSpPr>
          <p:cNvPr id="13318" name="Text Box 6"/>
          <p:cNvSpPr txBox="1">
            <a:spLocks noChangeArrowheads="1"/>
          </p:cNvSpPr>
          <p:nvPr/>
        </p:nvSpPr>
        <p:spPr bwMode="auto">
          <a:xfrm>
            <a:off x="4081463" y="4538663"/>
            <a:ext cx="4324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dirty="0">
                <a:cs typeface="PT Bold Heading" pitchFamily="2" charset="-78"/>
              </a:rPr>
              <a:t>4- </a:t>
            </a:r>
            <a:r>
              <a:rPr lang="ar-SA" sz="4400" b="1" dirty="0" err="1">
                <a:cs typeface="PT Bold Heading" pitchFamily="2" charset="-78"/>
              </a:rPr>
              <a:t>الأندروستن</a:t>
            </a:r>
            <a:r>
              <a:rPr lang="ar-SA" sz="4400" b="1" dirty="0">
                <a:cs typeface="PT Bold Heading" pitchFamily="2" charset="-78"/>
              </a:rPr>
              <a:t> </a:t>
            </a:r>
            <a:r>
              <a:rPr lang="ar-SA" sz="4400" b="1" dirty="0" err="1">
                <a:cs typeface="PT Bold Heading" pitchFamily="2" charset="-78"/>
              </a:rPr>
              <a:t>دايون</a:t>
            </a:r>
            <a:endParaRPr lang="en-US" sz="4400" b="1" dirty="0">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right)">
                                      <p:cBhvr>
                                        <p:cTn id="7" dur="500"/>
                                        <p:tgtEl>
                                          <p:spTgt spid="133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wipe(right)">
                                      <p:cBhvr>
                                        <p:cTn id="12" dur="500"/>
                                        <p:tgtEl>
                                          <p:spTgt spid="133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3317"/>
                                        </p:tgtEl>
                                        <p:attrNameLst>
                                          <p:attrName>style.visibility</p:attrName>
                                        </p:attrNameLst>
                                      </p:cBhvr>
                                      <p:to>
                                        <p:strVal val="visible"/>
                                      </p:to>
                                    </p:set>
                                    <p:animEffect transition="in" filter="wipe(right)">
                                      <p:cBhvr>
                                        <p:cTn id="17" dur="500"/>
                                        <p:tgtEl>
                                          <p:spTgt spid="133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wipe(right)">
                                      <p:cBhvr>
                                        <p:cTn id="22"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p:bldP spid="13317" grpId="0"/>
      <p:bldP spid="133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27"/>
          <p:cNvGrpSpPr>
            <a:grpSpLocks/>
          </p:cNvGrpSpPr>
          <p:nvPr/>
        </p:nvGrpSpPr>
        <p:grpSpPr bwMode="auto">
          <a:xfrm>
            <a:off x="1981200" y="0"/>
            <a:ext cx="5459413" cy="6858000"/>
            <a:chOff x="1248" y="0"/>
            <a:chExt cx="3439" cy="4320"/>
          </a:xfrm>
        </p:grpSpPr>
        <p:graphicFrame>
          <p:nvGraphicFramePr>
            <p:cNvPr id="1026" name="Object 7"/>
            <p:cNvGraphicFramePr>
              <a:graphicFrameLocks noChangeAspect="1"/>
            </p:cNvGraphicFramePr>
            <p:nvPr/>
          </p:nvGraphicFramePr>
          <p:xfrm>
            <a:off x="1248" y="0"/>
            <a:ext cx="3264" cy="4320"/>
          </p:xfrm>
          <a:graphic>
            <a:graphicData uri="http://schemas.openxmlformats.org/presentationml/2006/ole">
              <mc:AlternateContent xmlns:mc="http://schemas.openxmlformats.org/markup-compatibility/2006">
                <mc:Choice xmlns:v="urn:schemas-microsoft-com:vml" Requires="v">
                  <p:oleObj spid="_x0000_s1054" name="Photo Editor Photo" r:id="rId3" imgW="3019048" imgH="4009524" progId="MSPhotoEd.3">
                    <p:embed/>
                  </p:oleObj>
                </mc:Choice>
                <mc:Fallback>
                  <p:oleObj name="Photo Editor Photo" r:id="rId3" imgW="3019048" imgH="4009524" progId="MSPhotoEd.3">
                    <p:embed/>
                    <p:pic>
                      <p:nvPicPr>
                        <p:cNvPr id="0" name="Object 7"/>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1248" y="0"/>
                          <a:ext cx="3264"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Oval 20"/>
            <p:cNvSpPr>
              <a:spLocks noChangeArrowheads="1"/>
            </p:cNvSpPr>
            <p:nvPr/>
          </p:nvSpPr>
          <p:spPr bwMode="auto">
            <a:xfrm>
              <a:off x="2779" y="1369"/>
              <a:ext cx="32" cy="53"/>
            </a:xfrm>
            <a:prstGeom prst="ellipse">
              <a:avLst/>
            </a:prstGeom>
            <a:solidFill>
              <a:srgbClr val="8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29" name="Oval 21"/>
            <p:cNvSpPr>
              <a:spLocks noChangeArrowheads="1"/>
            </p:cNvSpPr>
            <p:nvPr/>
          </p:nvSpPr>
          <p:spPr bwMode="auto">
            <a:xfrm>
              <a:off x="2779" y="1459"/>
              <a:ext cx="32" cy="52"/>
            </a:xfrm>
            <a:prstGeom prst="ellipse">
              <a:avLst/>
            </a:prstGeom>
            <a:solidFill>
              <a:srgbClr val="8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30" name="Oval 22"/>
            <p:cNvSpPr>
              <a:spLocks noChangeArrowheads="1"/>
            </p:cNvSpPr>
            <p:nvPr/>
          </p:nvSpPr>
          <p:spPr bwMode="auto">
            <a:xfrm>
              <a:off x="2915" y="1369"/>
              <a:ext cx="32" cy="53"/>
            </a:xfrm>
            <a:prstGeom prst="ellipse">
              <a:avLst/>
            </a:prstGeom>
            <a:solidFill>
              <a:srgbClr val="8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31" name="Oval 23"/>
            <p:cNvSpPr>
              <a:spLocks noChangeArrowheads="1"/>
            </p:cNvSpPr>
            <p:nvPr/>
          </p:nvSpPr>
          <p:spPr bwMode="auto">
            <a:xfrm>
              <a:off x="2915" y="1459"/>
              <a:ext cx="32" cy="52"/>
            </a:xfrm>
            <a:prstGeom prst="ellipse">
              <a:avLst/>
            </a:prstGeom>
            <a:solidFill>
              <a:srgbClr val="8000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032" name="Text Box 8"/>
            <p:cNvSpPr txBox="1">
              <a:spLocks noChangeArrowheads="1"/>
            </p:cNvSpPr>
            <p:nvPr/>
          </p:nvSpPr>
          <p:spPr bwMode="auto">
            <a:xfrm>
              <a:off x="2261" y="193"/>
              <a:ext cx="571" cy="212"/>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1600" b="1">
                  <a:latin typeface="Times New Roman" panose="02020603050405020304" pitchFamily="18" charset="0"/>
                  <a:cs typeface="Times New Roman" panose="02020603050405020304" pitchFamily="18" charset="0"/>
                </a:rPr>
                <a:t>ذكر </a:t>
              </a:r>
              <a:r>
                <a:rPr lang="en-US" sz="1600" b="1">
                  <a:latin typeface="Times New Roman" panose="02020603050405020304" pitchFamily="18" charset="0"/>
                  <a:cs typeface="Times New Roman" panose="02020603050405020304" pitchFamily="18" charset="0"/>
                </a:rPr>
                <a:t>Male</a:t>
              </a:r>
            </a:p>
          </p:txBody>
        </p:sp>
        <p:sp>
          <p:nvSpPr>
            <p:cNvPr id="1033" name="Text Box 9"/>
            <p:cNvSpPr txBox="1">
              <a:spLocks noChangeArrowheads="1"/>
            </p:cNvSpPr>
            <p:nvPr/>
          </p:nvSpPr>
          <p:spPr bwMode="auto">
            <a:xfrm>
              <a:off x="2976" y="192"/>
              <a:ext cx="716" cy="212"/>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1600" b="1">
                  <a:latin typeface="Times New Roman" panose="02020603050405020304" pitchFamily="18" charset="0"/>
                  <a:cs typeface="Times New Roman" panose="02020603050405020304" pitchFamily="18" charset="0"/>
                </a:rPr>
                <a:t>أنثى </a:t>
              </a:r>
              <a:r>
                <a:rPr lang="en-US" sz="1600" b="1">
                  <a:latin typeface="Times New Roman" panose="02020603050405020304" pitchFamily="18" charset="0"/>
                  <a:cs typeface="Times New Roman" panose="02020603050405020304" pitchFamily="18" charset="0"/>
                </a:rPr>
                <a:t>Female</a:t>
              </a:r>
            </a:p>
          </p:txBody>
        </p:sp>
        <p:sp>
          <p:nvSpPr>
            <p:cNvPr id="1034" name="Text Box 10"/>
            <p:cNvSpPr txBox="1">
              <a:spLocks noChangeArrowheads="1"/>
            </p:cNvSpPr>
            <p:nvPr/>
          </p:nvSpPr>
          <p:spPr bwMode="auto">
            <a:xfrm>
              <a:off x="1259" y="711"/>
              <a:ext cx="94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1600" b="1">
                  <a:latin typeface="Times New Roman" panose="02020603050405020304" pitchFamily="18" charset="0"/>
                  <a:cs typeface="Times New Roman" panose="02020603050405020304" pitchFamily="18" charset="0"/>
                </a:rPr>
                <a:t>الغدة النخامية</a:t>
              </a:r>
            </a:p>
            <a:p>
              <a:pPr algn="ctr" eaLnBrk="1" hangingPunct="1"/>
              <a:r>
                <a:rPr lang="en-US" sz="1600" b="1">
                  <a:latin typeface="Times New Roman" panose="02020603050405020304" pitchFamily="18" charset="0"/>
                  <a:cs typeface="Times New Roman" panose="02020603050405020304" pitchFamily="18" charset="0"/>
                </a:rPr>
                <a:t>Pituitary gland</a:t>
              </a:r>
            </a:p>
          </p:txBody>
        </p:sp>
        <p:sp>
          <p:nvSpPr>
            <p:cNvPr id="1035" name="Text Box 11"/>
            <p:cNvSpPr txBox="1">
              <a:spLocks noChangeArrowheads="1"/>
            </p:cNvSpPr>
            <p:nvPr/>
          </p:nvSpPr>
          <p:spPr bwMode="auto">
            <a:xfrm>
              <a:off x="3530" y="663"/>
              <a:ext cx="796"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1600" b="1">
                  <a:latin typeface="Times New Roman" panose="02020603050405020304" pitchFamily="18" charset="0"/>
                  <a:cs typeface="Times New Roman" panose="02020603050405020304" pitchFamily="18" charset="0"/>
                </a:rPr>
                <a:t>الغدة الصنوبرية</a:t>
              </a:r>
            </a:p>
            <a:p>
              <a:pPr algn="ctr" eaLnBrk="1" hangingPunct="1"/>
              <a:r>
                <a:rPr lang="en-US" sz="1600" b="1">
                  <a:latin typeface="Times New Roman" panose="02020603050405020304" pitchFamily="18" charset="0"/>
                  <a:cs typeface="Times New Roman" panose="02020603050405020304" pitchFamily="18" charset="0"/>
                </a:rPr>
                <a:t>Pineal gland</a:t>
              </a:r>
            </a:p>
          </p:txBody>
        </p:sp>
        <p:sp>
          <p:nvSpPr>
            <p:cNvPr id="1036" name="Text Box 12"/>
            <p:cNvSpPr txBox="1">
              <a:spLocks noChangeArrowheads="1"/>
            </p:cNvSpPr>
            <p:nvPr/>
          </p:nvSpPr>
          <p:spPr bwMode="auto">
            <a:xfrm>
              <a:off x="1297" y="1239"/>
              <a:ext cx="90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1600" b="1">
                  <a:latin typeface="Times New Roman" panose="02020603050405020304" pitchFamily="18" charset="0"/>
                  <a:cs typeface="Times New Roman" panose="02020603050405020304" pitchFamily="18" charset="0"/>
                </a:rPr>
                <a:t>الغدة الدرقية</a:t>
              </a:r>
            </a:p>
            <a:p>
              <a:pPr algn="ctr" eaLnBrk="1" hangingPunct="1"/>
              <a:r>
                <a:rPr lang="en-US" sz="1600" b="1">
                  <a:latin typeface="Times New Roman" panose="02020603050405020304" pitchFamily="18" charset="0"/>
                  <a:cs typeface="Times New Roman" panose="02020603050405020304" pitchFamily="18" charset="0"/>
                </a:rPr>
                <a:t>Thyroid gland</a:t>
              </a:r>
            </a:p>
          </p:txBody>
        </p:sp>
        <p:sp>
          <p:nvSpPr>
            <p:cNvPr id="1037" name="Text Box 13"/>
            <p:cNvSpPr txBox="1">
              <a:spLocks noChangeArrowheads="1"/>
            </p:cNvSpPr>
            <p:nvPr/>
          </p:nvSpPr>
          <p:spPr bwMode="auto">
            <a:xfrm>
              <a:off x="3564" y="1239"/>
              <a:ext cx="112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1600" b="1">
                  <a:latin typeface="Times New Roman" panose="02020603050405020304" pitchFamily="18" charset="0"/>
                  <a:cs typeface="Times New Roman" panose="02020603050405020304" pitchFamily="18" charset="0"/>
                </a:rPr>
                <a:t>الغدة المجاورة للدرقية</a:t>
              </a:r>
            </a:p>
            <a:p>
              <a:pPr algn="ctr" eaLnBrk="1" hangingPunct="1"/>
              <a:r>
                <a:rPr lang="en-US" sz="1600" b="1">
                  <a:latin typeface="Times New Roman" panose="02020603050405020304" pitchFamily="18" charset="0"/>
                  <a:cs typeface="Times New Roman" panose="02020603050405020304" pitchFamily="18" charset="0"/>
                </a:rPr>
                <a:t>Parathyroid gland</a:t>
              </a:r>
            </a:p>
          </p:txBody>
        </p:sp>
        <p:sp>
          <p:nvSpPr>
            <p:cNvPr id="1038" name="Text Box 14"/>
            <p:cNvSpPr txBox="1">
              <a:spLocks noChangeArrowheads="1"/>
            </p:cNvSpPr>
            <p:nvPr/>
          </p:nvSpPr>
          <p:spPr bwMode="auto">
            <a:xfrm>
              <a:off x="3753" y="1719"/>
              <a:ext cx="90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1600" b="1">
                  <a:latin typeface="Times New Roman" panose="02020603050405020304" pitchFamily="18" charset="0"/>
                  <a:cs typeface="Times New Roman" panose="02020603050405020304" pitchFamily="18" charset="0"/>
                </a:rPr>
                <a:t>الغدة التيموسية</a:t>
              </a:r>
            </a:p>
            <a:p>
              <a:pPr algn="ctr" eaLnBrk="1" hangingPunct="1"/>
              <a:r>
                <a:rPr lang="en-US" sz="1600" b="1">
                  <a:latin typeface="Times New Roman" panose="02020603050405020304" pitchFamily="18" charset="0"/>
                  <a:cs typeface="Times New Roman" panose="02020603050405020304" pitchFamily="18" charset="0"/>
                </a:rPr>
                <a:t>Thymus gland</a:t>
              </a:r>
            </a:p>
          </p:txBody>
        </p:sp>
        <p:sp>
          <p:nvSpPr>
            <p:cNvPr id="1039" name="Text Box 15"/>
            <p:cNvSpPr txBox="1">
              <a:spLocks noChangeArrowheads="1"/>
            </p:cNvSpPr>
            <p:nvPr/>
          </p:nvSpPr>
          <p:spPr bwMode="auto">
            <a:xfrm>
              <a:off x="1249" y="2526"/>
              <a:ext cx="90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1600" b="1">
                  <a:latin typeface="Times New Roman" panose="02020603050405020304" pitchFamily="18" charset="0"/>
                  <a:cs typeface="Times New Roman" panose="02020603050405020304" pitchFamily="18" charset="0"/>
                </a:rPr>
                <a:t>الغدة الكظرية</a:t>
              </a:r>
            </a:p>
            <a:p>
              <a:pPr algn="ctr" eaLnBrk="1" hangingPunct="1"/>
              <a:r>
                <a:rPr lang="en-US" sz="1600" b="1">
                  <a:latin typeface="Times New Roman" panose="02020603050405020304" pitchFamily="18" charset="0"/>
                  <a:cs typeface="Times New Roman" panose="02020603050405020304" pitchFamily="18" charset="0"/>
                </a:rPr>
                <a:t>Adrenal gland</a:t>
              </a:r>
            </a:p>
          </p:txBody>
        </p:sp>
        <p:sp>
          <p:nvSpPr>
            <p:cNvPr id="1040" name="Text Box 16"/>
            <p:cNvSpPr txBox="1">
              <a:spLocks noChangeArrowheads="1"/>
            </p:cNvSpPr>
            <p:nvPr/>
          </p:nvSpPr>
          <p:spPr bwMode="auto">
            <a:xfrm>
              <a:off x="3885" y="2679"/>
              <a:ext cx="614"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1600" b="1">
                  <a:latin typeface="Times New Roman" panose="02020603050405020304" pitchFamily="18" charset="0"/>
                  <a:cs typeface="Times New Roman" panose="02020603050405020304" pitchFamily="18" charset="0"/>
                </a:rPr>
                <a:t>البنكرياس</a:t>
              </a:r>
            </a:p>
            <a:p>
              <a:pPr algn="ctr" eaLnBrk="1" hangingPunct="1"/>
              <a:r>
                <a:rPr lang="en-US" sz="1600" b="1">
                  <a:latin typeface="Times New Roman" panose="02020603050405020304" pitchFamily="18" charset="0"/>
                  <a:cs typeface="Times New Roman" panose="02020603050405020304" pitchFamily="18" charset="0"/>
                </a:rPr>
                <a:t>Pancreas</a:t>
              </a:r>
            </a:p>
          </p:txBody>
        </p:sp>
        <p:sp>
          <p:nvSpPr>
            <p:cNvPr id="1041" name="Text Box 17"/>
            <p:cNvSpPr txBox="1">
              <a:spLocks noChangeArrowheads="1"/>
            </p:cNvSpPr>
            <p:nvPr/>
          </p:nvSpPr>
          <p:spPr bwMode="auto">
            <a:xfrm>
              <a:off x="3911" y="3246"/>
              <a:ext cx="465"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1600" b="1">
                  <a:latin typeface="Times New Roman" panose="02020603050405020304" pitchFamily="18" charset="0"/>
                  <a:cs typeface="Times New Roman" panose="02020603050405020304" pitchFamily="18" charset="0"/>
                </a:rPr>
                <a:t>المبيض</a:t>
              </a:r>
            </a:p>
            <a:p>
              <a:pPr algn="ctr" eaLnBrk="1" hangingPunct="1"/>
              <a:r>
                <a:rPr lang="en-US" sz="1600" b="1">
                  <a:latin typeface="Times New Roman" panose="02020603050405020304" pitchFamily="18" charset="0"/>
                  <a:cs typeface="Times New Roman" panose="02020603050405020304" pitchFamily="18" charset="0"/>
                </a:rPr>
                <a:t>Ovary</a:t>
              </a:r>
            </a:p>
          </p:txBody>
        </p:sp>
        <p:sp>
          <p:nvSpPr>
            <p:cNvPr id="1042" name="Text Box 18"/>
            <p:cNvSpPr txBox="1">
              <a:spLocks noChangeArrowheads="1"/>
            </p:cNvSpPr>
            <p:nvPr/>
          </p:nvSpPr>
          <p:spPr bwMode="auto">
            <a:xfrm>
              <a:off x="1330" y="3678"/>
              <a:ext cx="43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1600" b="1">
                  <a:latin typeface="Times New Roman" panose="02020603050405020304" pitchFamily="18" charset="0"/>
                  <a:cs typeface="Times New Roman" panose="02020603050405020304" pitchFamily="18" charset="0"/>
                </a:rPr>
                <a:t>الخصية</a:t>
              </a:r>
            </a:p>
            <a:p>
              <a:pPr algn="ctr" eaLnBrk="1" hangingPunct="1"/>
              <a:r>
                <a:rPr lang="en-US" sz="1600" b="1">
                  <a:latin typeface="Times New Roman" panose="02020603050405020304" pitchFamily="18" charset="0"/>
                  <a:cs typeface="Times New Roman" panose="02020603050405020304" pitchFamily="18" charset="0"/>
                </a:rPr>
                <a:t>Testis</a:t>
              </a:r>
            </a:p>
          </p:txBody>
        </p:sp>
        <p:sp>
          <p:nvSpPr>
            <p:cNvPr id="1043" name="Line 26"/>
            <p:cNvSpPr>
              <a:spLocks noChangeShapeType="1"/>
            </p:cNvSpPr>
            <p:nvPr/>
          </p:nvSpPr>
          <p:spPr bwMode="auto">
            <a:xfrm>
              <a:off x="2928" y="1392"/>
              <a:ext cx="672"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ar-SA" b="1" dirty="0" smtClean="0">
                <a:cs typeface="PT Bold Heading" pitchFamily="2" charset="-78"/>
              </a:rPr>
              <a:t>الهرمونات الجنسية الذكرية</a:t>
            </a:r>
            <a:endParaRPr lang="en-US" b="1" dirty="0" smtClean="0">
              <a:cs typeface="PT Bold Heading" pitchFamily="2" charset="-78"/>
            </a:endParaRPr>
          </a:p>
        </p:txBody>
      </p:sp>
      <p:sp>
        <p:nvSpPr>
          <p:cNvPr id="50179" name="Rectangle 3"/>
          <p:cNvSpPr>
            <a:spLocks noGrp="1" noChangeArrowheads="1"/>
          </p:cNvSpPr>
          <p:nvPr>
            <p:ph type="body" idx="1"/>
          </p:nvPr>
        </p:nvSpPr>
        <p:spPr/>
        <p:txBody>
          <a:bodyPr/>
          <a:lstStyle/>
          <a:p>
            <a:pPr eaLnBrk="1" hangingPunct="1"/>
            <a:r>
              <a:rPr lang="ar-SA" dirty="0" smtClean="0"/>
              <a:t>عبارة عن </a:t>
            </a:r>
            <a:r>
              <a:rPr lang="ar-SA" dirty="0" err="1" smtClean="0"/>
              <a:t>ستيرويدات</a:t>
            </a:r>
            <a:r>
              <a:rPr lang="ar-SA" dirty="0" smtClean="0"/>
              <a:t> تتكون من 19 ذرة كربون.</a:t>
            </a:r>
          </a:p>
          <a:p>
            <a:pPr eaLnBrk="1" hangingPunct="1"/>
            <a:r>
              <a:rPr lang="ar-SA" dirty="0" smtClean="0"/>
              <a:t>مسئولة عن الصفات الجنسية الثانوية وتعتبر مصدر للطاقة اللازمة لحركة الحيوانات المنوية وتحافظ على </a:t>
            </a:r>
            <a:r>
              <a:rPr lang="en-US" dirty="0" smtClean="0"/>
              <a:t>pH</a:t>
            </a:r>
            <a:r>
              <a:rPr lang="ar-SA" dirty="0" smtClean="0"/>
              <a:t> السائل المنوي.</a:t>
            </a:r>
          </a:p>
          <a:p>
            <a:pPr eaLnBrk="1" hangingPunct="1"/>
            <a:r>
              <a:rPr lang="ar-SA" dirty="0" smtClean="0"/>
              <a:t>مسئولة عن السلوك العدائي وعن الرغبة الجنسية للذكور</a:t>
            </a:r>
            <a:r>
              <a:rPr lang="en-US" dirty="0" smtClean="0"/>
              <a:t> </a:t>
            </a:r>
            <a:r>
              <a:rPr lang="ar-SA" dirty="0" smtClean="0"/>
              <a:t>.</a:t>
            </a:r>
          </a:p>
          <a:p>
            <a:pPr eaLnBrk="1" hangingPunct="1"/>
            <a:r>
              <a:rPr lang="ar-SA" dirty="0" smtClean="0"/>
              <a:t>تقلل من إفراز النيتروجين في البول وذلك عن طريق تصنيع البروتينات.</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600200" y="0"/>
            <a:ext cx="571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4400">
                <a:solidFill>
                  <a:srgbClr val="CC3300"/>
                </a:solidFill>
                <a:cs typeface="MCS Madinah S_U normal." pitchFamily="2" charset="-78"/>
              </a:rPr>
              <a:t>تنظيم عمــل الخصــيتين</a:t>
            </a:r>
            <a:r>
              <a:rPr lang="ar-SA" sz="3600">
                <a:solidFill>
                  <a:srgbClr val="CC3300"/>
                </a:solidFill>
                <a:cs typeface="MCS Madinah S_U normal." pitchFamily="2" charset="-78"/>
              </a:rPr>
              <a:t>  </a:t>
            </a:r>
            <a:endParaRPr lang="en-US" sz="4800">
              <a:solidFill>
                <a:srgbClr val="CC3300"/>
              </a:solidFill>
            </a:endParaRPr>
          </a:p>
        </p:txBody>
      </p:sp>
      <p:grpSp>
        <p:nvGrpSpPr>
          <p:cNvPr id="16387" name="Group 3"/>
          <p:cNvGrpSpPr>
            <a:grpSpLocks/>
          </p:cNvGrpSpPr>
          <p:nvPr/>
        </p:nvGrpSpPr>
        <p:grpSpPr bwMode="auto">
          <a:xfrm>
            <a:off x="5943600" y="1066800"/>
            <a:ext cx="2438400" cy="1066800"/>
            <a:chOff x="3744" y="672"/>
            <a:chExt cx="1536" cy="672"/>
          </a:xfrm>
        </p:grpSpPr>
        <p:sp>
          <p:nvSpPr>
            <p:cNvPr id="16388" name="AutoShape 4"/>
            <p:cNvSpPr>
              <a:spLocks noChangeArrowheads="1"/>
            </p:cNvSpPr>
            <p:nvPr/>
          </p:nvSpPr>
          <p:spPr bwMode="auto">
            <a:xfrm>
              <a:off x="3744" y="672"/>
              <a:ext cx="1536" cy="432"/>
            </a:xfrm>
            <a:prstGeom prst="roundRect">
              <a:avLst>
                <a:gd name="adj" fmla="val 16667"/>
              </a:avLst>
            </a:prstGeom>
            <a:gradFill rotWithShape="0">
              <a:gsLst>
                <a:gs pos="0">
                  <a:srgbClr val="00CC66"/>
                </a:gs>
                <a:gs pos="100000">
                  <a:schemeClr val="bg1"/>
                </a:gs>
              </a:gsLst>
              <a:path path="rect">
                <a:fillToRect l="100000" b="100000"/>
              </a:path>
            </a:gra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t>الهيبوثلامس </a:t>
              </a:r>
              <a:endParaRPr lang="en-US" b="1"/>
            </a:p>
          </p:txBody>
        </p:sp>
        <p:sp>
          <p:nvSpPr>
            <p:cNvPr id="16389" name="Line 5"/>
            <p:cNvSpPr>
              <a:spLocks noChangeShapeType="1"/>
            </p:cNvSpPr>
            <p:nvPr/>
          </p:nvSpPr>
          <p:spPr bwMode="auto">
            <a:xfrm>
              <a:off x="4464" y="1104"/>
              <a:ext cx="0" cy="2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390" name="Group 6"/>
          <p:cNvGrpSpPr>
            <a:grpSpLocks/>
          </p:cNvGrpSpPr>
          <p:nvPr/>
        </p:nvGrpSpPr>
        <p:grpSpPr bwMode="auto">
          <a:xfrm>
            <a:off x="5943600" y="2133600"/>
            <a:ext cx="2438400" cy="1143000"/>
            <a:chOff x="3744" y="1344"/>
            <a:chExt cx="1536" cy="720"/>
          </a:xfrm>
        </p:grpSpPr>
        <p:sp>
          <p:nvSpPr>
            <p:cNvPr id="16391" name="AutoShape 7"/>
            <p:cNvSpPr>
              <a:spLocks noChangeArrowheads="1"/>
            </p:cNvSpPr>
            <p:nvPr/>
          </p:nvSpPr>
          <p:spPr bwMode="auto">
            <a:xfrm>
              <a:off x="3744" y="1344"/>
              <a:ext cx="1536" cy="432"/>
            </a:xfrm>
            <a:prstGeom prst="roundRect">
              <a:avLst>
                <a:gd name="adj" fmla="val 16667"/>
              </a:avLst>
            </a:prstGeom>
            <a:gradFill rotWithShape="0">
              <a:gsLst>
                <a:gs pos="0">
                  <a:srgbClr val="00CC66"/>
                </a:gs>
                <a:gs pos="100000">
                  <a:schemeClr val="bg1"/>
                </a:gs>
              </a:gsLst>
              <a:path path="rect">
                <a:fillToRect l="100000" b="100000"/>
              </a:path>
            </a:gra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RF</a:t>
              </a:r>
              <a:r>
                <a:rPr lang="ar-SA" b="1"/>
                <a:t> </a:t>
              </a:r>
              <a:endParaRPr lang="en-US" b="1"/>
            </a:p>
          </p:txBody>
        </p:sp>
        <p:sp>
          <p:nvSpPr>
            <p:cNvPr id="16392" name="Line 8"/>
            <p:cNvSpPr>
              <a:spLocks noChangeShapeType="1"/>
            </p:cNvSpPr>
            <p:nvPr/>
          </p:nvSpPr>
          <p:spPr bwMode="auto">
            <a:xfrm>
              <a:off x="4464" y="1824"/>
              <a:ext cx="0" cy="2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393" name="Group 9"/>
          <p:cNvGrpSpPr>
            <a:grpSpLocks/>
          </p:cNvGrpSpPr>
          <p:nvPr/>
        </p:nvGrpSpPr>
        <p:grpSpPr bwMode="auto">
          <a:xfrm>
            <a:off x="5486400" y="3352800"/>
            <a:ext cx="3048000" cy="1828800"/>
            <a:chOff x="3456" y="2112"/>
            <a:chExt cx="1920" cy="960"/>
          </a:xfrm>
        </p:grpSpPr>
        <p:sp>
          <p:nvSpPr>
            <p:cNvPr id="16394" name="AutoShape 10"/>
            <p:cNvSpPr>
              <a:spLocks noChangeArrowheads="1"/>
            </p:cNvSpPr>
            <p:nvPr/>
          </p:nvSpPr>
          <p:spPr bwMode="auto">
            <a:xfrm>
              <a:off x="3456" y="2112"/>
              <a:ext cx="1920" cy="432"/>
            </a:xfrm>
            <a:prstGeom prst="roundRect">
              <a:avLst>
                <a:gd name="adj" fmla="val 16667"/>
              </a:avLst>
            </a:prstGeom>
            <a:gradFill rotWithShape="0">
              <a:gsLst>
                <a:gs pos="0">
                  <a:srgbClr val="00CC66"/>
                </a:gs>
                <a:gs pos="100000">
                  <a:schemeClr val="bg1"/>
                </a:gs>
              </a:gsLst>
              <a:path path="rect">
                <a:fillToRect l="100000" b="100000"/>
              </a:path>
            </a:gra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t>الفص الأمامي للغدة النخامية  </a:t>
              </a:r>
              <a:endParaRPr lang="en-US" b="1"/>
            </a:p>
          </p:txBody>
        </p:sp>
        <p:sp>
          <p:nvSpPr>
            <p:cNvPr id="16395" name="Line 11"/>
            <p:cNvSpPr>
              <a:spLocks noChangeShapeType="1"/>
            </p:cNvSpPr>
            <p:nvPr/>
          </p:nvSpPr>
          <p:spPr bwMode="auto">
            <a:xfrm>
              <a:off x="4416" y="2544"/>
              <a:ext cx="0" cy="52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6" name="Group 32"/>
          <p:cNvGrpSpPr>
            <a:grpSpLocks/>
          </p:cNvGrpSpPr>
          <p:nvPr/>
        </p:nvGrpSpPr>
        <p:grpSpPr bwMode="auto">
          <a:xfrm>
            <a:off x="990600" y="1662113"/>
            <a:ext cx="4876800" cy="5195887"/>
            <a:chOff x="624" y="912"/>
            <a:chExt cx="3072" cy="3273"/>
          </a:xfrm>
        </p:grpSpPr>
        <p:sp>
          <p:nvSpPr>
            <p:cNvPr id="16400" name="AutoShape 16"/>
            <p:cNvSpPr>
              <a:spLocks noChangeArrowheads="1"/>
            </p:cNvSpPr>
            <p:nvPr/>
          </p:nvSpPr>
          <p:spPr bwMode="auto">
            <a:xfrm>
              <a:off x="672" y="3072"/>
              <a:ext cx="1536" cy="432"/>
            </a:xfrm>
            <a:prstGeom prst="roundRect">
              <a:avLst>
                <a:gd name="adj" fmla="val 16667"/>
              </a:avLst>
            </a:prstGeom>
            <a:gradFill rotWithShape="0">
              <a:gsLst>
                <a:gs pos="0">
                  <a:srgbClr val="00CC66"/>
                </a:gs>
                <a:gs pos="100000">
                  <a:schemeClr val="bg1"/>
                </a:gs>
              </a:gsLst>
              <a:path path="rect">
                <a:fillToRect l="100000" b="100000"/>
              </a:path>
            </a:gra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t>الحيوانات المنوية   </a:t>
              </a:r>
              <a:endParaRPr lang="en-US" b="1"/>
            </a:p>
          </p:txBody>
        </p:sp>
        <p:grpSp>
          <p:nvGrpSpPr>
            <p:cNvPr id="16402" name="Group 18"/>
            <p:cNvGrpSpPr>
              <a:grpSpLocks/>
            </p:cNvGrpSpPr>
            <p:nvPr/>
          </p:nvGrpSpPr>
          <p:grpSpPr bwMode="auto">
            <a:xfrm>
              <a:off x="672" y="2160"/>
              <a:ext cx="1536" cy="912"/>
              <a:chOff x="332" y="2640"/>
              <a:chExt cx="1536" cy="912"/>
            </a:xfrm>
          </p:grpSpPr>
          <p:sp>
            <p:nvSpPr>
              <p:cNvPr id="16403" name="AutoShape 19"/>
              <p:cNvSpPr>
                <a:spLocks noChangeArrowheads="1"/>
              </p:cNvSpPr>
              <p:nvPr/>
            </p:nvSpPr>
            <p:spPr bwMode="auto">
              <a:xfrm>
                <a:off x="332" y="3120"/>
                <a:ext cx="1536" cy="432"/>
              </a:xfrm>
              <a:prstGeom prst="roundRect">
                <a:avLst>
                  <a:gd name="adj" fmla="val 16667"/>
                </a:avLst>
              </a:prstGeom>
              <a:gradFill rotWithShape="0">
                <a:gsLst>
                  <a:gs pos="0">
                    <a:srgbClr val="00CC66"/>
                  </a:gs>
                  <a:gs pos="100000">
                    <a:schemeClr val="bg1"/>
                  </a:gs>
                </a:gsLst>
                <a:path path="rect">
                  <a:fillToRect l="100000" b="100000"/>
                </a:path>
              </a:gra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t>الاندروجينات   </a:t>
                </a:r>
                <a:endParaRPr lang="en-US" b="1"/>
              </a:p>
            </p:txBody>
          </p:sp>
          <p:sp>
            <p:nvSpPr>
              <p:cNvPr id="16404" name="Text Box 20"/>
              <p:cNvSpPr txBox="1">
                <a:spLocks noChangeArrowheads="1"/>
              </p:cNvSpPr>
              <p:nvPr/>
            </p:nvSpPr>
            <p:spPr bwMode="auto">
              <a:xfrm>
                <a:off x="336" y="2640"/>
                <a:ext cx="13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b="1"/>
                  <a:t>التسيترون</a:t>
                </a:r>
                <a:r>
                  <a:rPr lang="ar-SA"/>
                  <a:t> </a:t>
                </a:r>
                <a:endParaRPr lang="en-US"/>
              </a:p>
            </p:txBody>
          </p:sp>
          <p:sp>
            <p:nvSpPr>
              <p:cNvPr id="16405" name="Line 21"/>
              <p:cNvSpPr>
                <a:spLocks noChangeShapeType="1"/>
              </p:cNvSpPr>
              <p:nvPr/>
            </p:nvSpPr>
            <p:spPr bwMode="auto">
              <a:xfrm flipH="1" flipV="1">
                <a:off x="1248" y="2880"/>
                <a:ext cx="144"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406" name="Line 22"/>
            <p:cNvSpPr>
              <a:spLocks noChangeShapeType="1"/>
            </p:cNvSpPr>
            <p:nvPr/>
          </p:nvSpPr>
          <p:spPr bwMode="auto">
            <a:xfrm flipH="1">
              <a:off x="2208" y="3312"/>
              <a:ext cx="14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7" name="Text Box 23"/>
            <p:cNvSpPr txBox="1">
              <a:spLocks noChangeArrowheads="1"/>
            </p:cNvSpPr>
            <p:nvPr/>
          </p:nvSpPr>
          <p:spPr bwMode="auto">
            <a:xfrm>
              <a:off x="624" y="3552"/>
              <a:ext cx="1776"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a:t> </a:t>
              </a:r>
              <a:r>
                <a:rPr lang="en-US"/>
                <a:t>y</a:t>
              </a:r>
              <a:r>
                <a:rPr lang="ar-SA"/>
                <a:t>           </a:t>
              </a:r>
              <a:r>
                <a:rPr lang="en-US"/>
                <a:t>x</a:t>
              </a:r>
              <a:r>
                <a:rPr lang="ar-SA"/>
                <a:t>  </a:t>
              </a:r>
            </a:p>
            <a:p>
              <a:pPr algn="ctr">
                <a:spcBef>
                  <a:spcPct val="50000"/>
                </a:spcBef>
              </a:pPr>
              <a:r>
                <a:rPr lang="ar-SA"/>
                <a:t>( 23 كروموسوم مفرد )</a:t>
              </a:r>
              <a:endParaRPr lang="en-US"/>
            </a:p>
          </p:txBody>
        </p:sp>
        <p:sp>
          <p:nvSpPr>
            <p:cNvPr id="16408" name="Line 24"/>
            <p:cNvSpPr>
              <a:spLocks noChangeShapeType="1"/>
            </p:cNvSpPr>
            <p:nvPr/>
          </p:nvSpPr>
          <p:spPr bwMode="auto">
            <a:xfrm flipV="1">
              <a:off x="1872" y="912"/>
              <a:ext cx="0" cy="17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9" name="Line 25"/>
            <p:cNvSpPr>
              <a:spLocks noChangeShapeType="1"/>
            </p:cNvSpPr>
            <p:nvPr/>
          </p:nvSpPr>
          <p:spPr bwMode="auto">
            <a:xfrm>
              <a:off x="1872" y="912"/>
              <a:ext cx="182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0" name="Line 26"/>
            <p:cNvSpPr>
              <a:spLocks noChangeShapeType="1"/>
            </p:cNvSpPr>
            <p:nvPr/>
          </p:nvSpPr>
          <p:spPr bwMode="auto">
            <a:xfrm flipV="1">
              <a:off x="2112" y="2160"/>
              <a:ext cx="1344" cy="5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8" name="Group 34"/>
          <p:cNvGrpSpPr>
            <a:grpSpLocks/>
          </p:cNvGrpSpPr>
          <p:nvPr/>
        </p:nvGrpSpPr>
        <p:grpSpPr bwMode="auto">
          <a:xfrm>
            <a:off x="3810000" y="4191000"/>
            <a:ext cx="5334000" cy="1676400"/>
            <a:chOff x="2400" y="2640"/>
            <a:chExt cx="3360" cy="1056"/>
          </a:xfrm>
        </p:grpSpPr>
        <p:sp>
          <p:nvSpPr>
            <p:cNvPr id="16397" name="AutoShape 13"/>
            <p:cNvSpPr>
              <a:spLocks noChangeArrowheads="1"/>
            </p:cNvSpPr>
            <p:nvPr/>
          </p:nvSpPr>
          <p:spPr bwMode="auto">
            <a:xfrm>
              <a:off x="3696" y="3264"/>
              <a:ext cx="1536" cy="432"/>
            </a:xfrm>
            <a:prstGeom prst="roundRect">
              <a:avLst>
                <a:gd name="adj" fmla="val 16667"/>
              </a:avLst>
            </a:prstGeom>
            <a:gradFill rotWithShape="0">
              <a:gsLst>
                <a:gs pos="0">
                  <a:srgbClr val="00CC66"/>
                </a:gs>
                <a:gs pos="100000">
                  <a:schemeClr val="bg1"/>
                </a:gs>
              </a:gsLst>
              <a:path path="rect">
                <a:fillToRect l="100000" b="100000"/>
              </a:path>
            </a:gra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t>الخصية  </a:t>
              </a:r>
              <a:endParaRPr lang="en-US" b="1"/>
            </a:p>
          </p:txBody>
        </p:sp>
        <p:sp>
          <p:nvSpPr>
            <p:cNvPr id="16412" name="Text Box 28"/>
            <p:cNvSpPr txBox="1">
              <a:spLocks noChangeArrowheads="1"/>
            </p:cNvSpPr>
            <p:nvPr/>
          </p:nvSpPr>
          <p:spPr bwMode="auto">
            <a:xfrm>
              <a:off x="4032" y="2801"/>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LH</a:t>
              </a:r>
            </a:p>
          </p:txBody>
        </p:sp>
        <p:sp>
          <p:nvSpPr>
            <p:cNvPr id="16413" name="Text Box 29"/>
            <p:cNvSpPr txBox="1">
              <a:spLocks noChangeArrowheads="1"/>
            </p:cNvSpPr>
            <p:nvPr/>
          </p:nvSpPr>
          <p:spPr bwMode="auto">
            <a:xfrm>
              <a:off x="4464" y="281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FSH</a:t>
              </a:r>
            </a:p>
          </p:txBody>
        </p:sp>
        <p:sp>
          <p:nvSpPr>
            <p:cNvPr id="16415" name="Text Box 31"/>
            <p:cNvSpPr txBox="1">
              <a:spLocks noChangeArrowheads="1"/>
            </p:cNvSpPr>
            <p:nvPr/>
          </p:nvSpPr>
          <p:spPr bwMode="auto">
            <a:xfrm>
              <a:off x="2400" y="2784"/>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b="1"/>
                <a:t>يؤثر على الخلايا البينية </a:t>
              </a:r>
              <a:endParaRPr lang="en-US" b="1"/>
            </a:p>
          </p:txBody>
        </p:sp>
        <p:sp>
          <p:nvSpPr>
            <p:cNvPr id="16417" name="Text Box 33"/>
            <p:cNvSpPr txBox="1">
              <a:spLocks noChangeArrowheads="1"/>
            </p:cNvSpPr>
            <p:nvPr/>
          </p:nvSpPr>
          <p:spPr bwMode="auto">
            <a:xfrm>
              <a:off x="5040" y="2640"/>
              <a:ext cx="720"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1600" b="1"/>
                <a:t>يؤثر على الأنابيب المنوية </a:t>
              </a:r>
              <a:endParaRPr lang="en-US" sz="1600" b="1"/>
            </a:p>
          </p:txBody>
        </p:sp>
      </p:grpSp>
    </p:spTree>
    <p:extLst>
      <p:ext uri="{BB962C8B-B14F-4D97-AF65-F5344CB8AC3E}">
        <p14:creationId xmlns:p14="http://schemas.microsoft.com/office/powerpoint/2010/main" val="2970854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6387"/>
                                        </p:tgtEl>
                                        <p:attrNameLst>
                                          <p:attrName>style.visibility</p:attrName>
                                        </p:attrNameLst>
                                      </p:cBhvr>
                                      <p:to>
                                        <p:strVal val="visible"/>
                                      </p:to>
                                    </p:set>
                                    <p:anim calcmode="lin" valueType="num">
                                      <p:cBhvr additive="base">
                                        <p:cTn id="13" dur="500" fill="hold"/>
                                        <p:tgtEl>
                                          <p:spTgt spid="16387"/>
                                        </p:tgtEl>
                                        <p:attrNameLst>
                                          <p:attrName>ppt_x</p:attrName>
                                        </p:attrNameLst>
                                      </p:cBhvr>
                                      <p:tavLst>
                                        <p:tav tm="0">
                                          <p:val>
                                            <p:strVal val="0-#ppt_w/2"/>
                                          </p:val>
                                        </p:tav>
                                        <p:tav tm="100000">
                                          <p:val>
                                            <p:strVal val="#ppt_x"/>
                                          </p:val>
                                        </p:tav>
                                      </p:tavLst>
                                    </p:anim>
                                    <p:anim calcmode="lin" valueType="num">
                                      <p:cBhvr additive="base">
                                        <p:cTn id="14" dur="500" fill="hold"/>
                                        <p:tgtEl>
                                          <p:spTgt spid="1638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projctor.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390"/>
                                        </p:tgtEl>
                                        <p:attrNameLst>
                                          <p:attrName>style.visibility</p:attrName>
                                        </p:attrNameLst>
                                      </p:cBhvr>
                                      <p:to>
                                        <p:strVal val="visible"/>
                                      </p:to>
                                    </p:set>
                                    <p:anim calcmode="lin" valueType="num">
                                      <p:cBhvr additive="base">
                                        <p:cTn id="19" dur="500" fill="hold"/>
                                        <p:tgtEl>
                                          <p:spTgt spid="16390"/>
                                        </p:tgtEl>
                                        <p:attrNameLst>
                                          <p:attrName>ppt_x</p:attrName>
                                        </p:attrNameLst>
                                      </p:cBhvr>
                                      <p:tavLst>
                                        <p:tav tm="0">
                                          <p:val>
                                            <p:strVal val="0-#ppt_w/2"/>
                                          </p:val>
                                        </p:tav>
                                        <p:tav tm="100000">
                                          <p:val>
                                            <p:strVal val="#ppt_x"/>
                                          </p:val>
                                        </p:tav>
                                      </p:tavLst>
                                    </p:anim>
                                    <p:anim calcmode="lin" valueType="num">
                                      <p:cBhvr additive="base">
                                        <p:cTn id="20" dur="500" fill="hold"/>
                                        <p:tgtEl>
                                          <p:spTgt spid="1639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projctor.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6393"/>
                                        </p:tgtEl>
                                        <p:attrNameLst>
                                          <p:attrName>style.visibility</p:attrName>
                                        </p:attrNameLst>
                                      </p:cBhvr>
                                      <p:to>
                                        <p:strVal val="visible"/>
                                      </p:to>
                                    </p:set>
                                    <p:anim calcmode="lin" valueType="num">
                                      <p:cBhvr additive="base">
                                        <p:cTn id="25" dur="500" fill="hold"/>
                                        <p:tgtEl>
                                          <p:spTgt spid="16393"/>
                                        </p:tgtEl>
                                        <p:attrNameLst>
                                          <p:attrName>ppt_x</p:attrName>
                                        </p:attrNameLst>
                                      </p:cBhvr>
                                      <p:tavLst>
                                        <p:tav tm="0">
                                          <p:val>
                                            <p:strVal val="0-#ppt_w/2"/>
                                          </p:val>
                                        </p:tav>
                                        <p:tav tm="100000">
                                          <p:val>
                                            <p:strVal val="#ppt_x"/>
                                          </p:val>
                                        </p:tav>
                                      </p:tavLst>
                                    </p:anim>
                                    <p:anim calcmode="lin" valueType="num">
                                      <p:cBhvr additive="base">
                                        <p:cTn id="26" dur="500" fill="hold"/>
                                        <p:tgtEl>
                                          <p:spTgt spid="163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projctor.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6418"/>
                                        </p:tgtEl>
                                        <p:attrNameLst>
                                          <p:attrName>style.visibility</p:attrName>
                                        </p:attrNameLst>
                                      </p:cBhvr>
                                      <p:to>
                                        <p:strVal val="visible"/>
                                      </p:to>
                                    </p:set>
                                    <p:anim calcmode="lin" valueType="num">
                                      <p:cBhvr additive="base">
                                        <p:cTn id="31" dur="500" fill="hold"/>
                                        <p:tgtEl>
                                          <p:spTgt spid="16418"/>
                                        </p:tgtEl>
                                        <p:attrNameLst>
                                          <p:attrName>ppt_x</p:attrName>
                                        </p:attrNameLst>
                                      </p:cBhvr>
                                      <p:tavLst>
                                        <p:tav tm="0">
                                          <p:val>
                                            <p:strVal val="0-#ppt_w/2"/>
                                          </p:val>
                                        </p:tav>
                                        <p:tav tm="100000">
                                          <p:val>
                                            <p:strVal val="#ppt_x"/>
                                          </p:val>
                                        </p:tav>
                                      </p:tavLst>
                                    </p:anim>
                                    <p:anim calcmode="lin" valueType="num">
                                      <p:cBhvr additive="base">
                                        <p:cTn id="32" dur="500" fill="hold"/>
                                        <p:tgtEl>
                                          <p:spTgt spid="164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6416"/>
                                        </p:tgtEl>
                                        <p:attrNameLst>
                                          <p:attrName>style.visibility</p:attrName>
                                        </p:attrNameLst>
                                      </p:cBhvr>
                                      <p:to>
                                        <p:strVal val="visible"/>
                                      </p:to>
                                    </p:set>
                                    <p:anim calcmode="lin" valueType="num">
                                      <p:cBhvr additive="base">
                                        <p:cTn id="37" dur="500" fill="hold"/>
                                        <p:tgtEl>
                                          <p:spTgt spid="16416"/>
                                        </p:tgtEl>
                                        <p:attrNameLst>
                                          <p:attrName>ppt_x</p:attrName>
                                        </p:attrNameLst>
                                      </p:cBhvr>
                                      <p:tavLst>
                                        <p:tav tm="0">
                                          <p:val>
                                            <p:strVal val="0-#ppt_w/2"/>
                                          </p:val>
                                        </p:tav>
                                        <p:tav tm="100000">
                                          <p:val>
                                            <p:strVal val="#ppt_x"/>
                                          </p:val>
                                        </p:tav>
                                      </p:tavLst>
                                    </p:anim>
                                    <p:anim calcmode="lin" valueType="num">
                                      <p:cBhvr additive="base">
                                        <p:cTn id="38" dur="500" fill="hold"/>
                                        <p:tgtEl>
                                          <p:spTgt spid="164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projct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96838" y="1698625"/>
            <a:ext cx="83169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dirty="0">
                <a:cs typeface="PT Bold Heading" pitchFamily="2" charset="-78"/>
              </a:rPr>
              <a:t>1- الهرمونات </a:t>
            </a:r>
            <a:r>
              <a:rPr lang="ar-SA" sz="4400" b="1" dirty="0" err="1">
                <a:cs typeface="PT Bold Heading" pitchFamily="2" charset="-78"/>
              </a:rPr>
              <a:t>الإستروجينية</a:t>
            </a:r>
            <a:r>
              <a:rPr lang="ar-SA" sz="4400" b="1" dirty="0">
                <a:cs typeface="PT Bold Heading" pitchFamily="2" charset="-78"/>
              </a:rPr>
              <a:t> (الحويصلية)</a:t>
            </a:r>
            <a:endParaRPr lang="en-US" sz="4400" b="1" dirty="0">
              <a:cs typeface="PT Bold Heading" pitchFamily="2" charset="-78"/>
            </a:endParaRPr>
          </a:p>
        </p:txBody>
      </p:sp>
      <p:sp>
        <p:nvSpPr>
          <p:cNvPr id="14339" name="Text Box 3"/>
          <p:cNvSpPr txBox="1">
            <a:spLocks noChangeArrowheads="1"/>
          </p:cNvSpPr>
          <p:nvPr/>
        </p:nvSpPr>
        <p:spPr bwMode="auto">
          <a:xfrm>
            <a:off x="2014538" y="2667000"/>
            <a:ext cx="6403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400" b="1" dirty="0">
                <a:cs typeface="PT Bold Heading" pitchFamily="2" charset="-78"/>
              </a:rPr>
              <a:t>2- الهرمونات </a:t>
            </a:r>
            <a:r>
              <a:rPr lang="ar-SA" sz="4400" b="1" dirty="0" err="1">
                <a:cs typeface="PT Bold Heading" pitchFamily="2" charset="-78"/>
              </a:rPr>
              <a:t>البروجستيرونية</a:t>
            </a:r>
            <a:endParaRPr lang="en-US" sz="4400" b="1" dirty="0">
              <a:cs typeface="PT Bold Heading" pitchFamily="2" charset="-78"/>
            </a:endParaRPr>
          </a:p>
        </p:txBody>
      </p:sp>
      <p:sp>
        <p:nvSpPr>
          <p:cNvPr id="35844" name="Text Box 4"/>
          <p:cNvSpPr txBox="1">
            <a:spLocks noChangeArrowheads="1"/>
          </p:cNvSpPr>
          <p:nvPr/>
        </p:nvSpPr>
        <p:spPr bwMode="auto">
          <a:xfrm>
            <a:off x="1295669" y="487363"/>
            <a:ext cx="732604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5400" b="1" i="1" u="sng" dirty="0">
                <a:cs typeface="PT Bold Heading" pitchFamily="2" charset="-78"/>
              </a:rPr>
              <a:t> </a:t>
            </a:r>
            <a:r>
              <a:rPr lang="ar-SA" sz="5400" b="1" u="sng" dirty="0">
                <a:cs typeface="PT Bold Heading" pitchFamily="2" charset="-78"/>
              </a:rPr>
              <a:t>الهرمونات الجنسية الأنثوية</a:t>
            </a:r>
            <a:endParaRPr lang="en-US" sz="5400" b="1" u="sng" dirty="0">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right)">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wipe(right)">
                                      <p:cBhvr>
                                        <p:cTn id="12"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ar-SA" b="1" smtClean="0">
                <a:cs typeface="PT Bold Heading" pitchFamily="2" charset="-78"/>
              </a:rPr>
              <a:t>الإستروجينات</a:t>
            </a:r>
            <a:endParaRPr lang="en-US" b="1" smtClean="0">
              <a:cs typeface="PT Bold Heading" pitchFamily="2" charset="-78"/>
            </a:endParaRPr>
          </a:p>
        </p:txBody>
      </p:sp>
      <p:sp>
        <p:nvSpPr>
          <p:cNvPr id="51203" name="Rectangle 3"/>
          <p:cNvSpPr>
            <a:spLocks noGrp="1" noChangeArrowheads="1"/>
          </p:cNvSpPr>
          <p:nvPr>
            <p:ph type="body" idx="1"/>
          </p:nvPr>
        </p:nvSpPr>
        <p:spPr>
          <a:xfrm>
            <a:off x="0" y="1600200"/>
            <a:ext cx="8686800" cy="4525963"/>
          </a:xfrm>
        </p:spPr>
        <p:txBody>
          <a:bodyPr/>
          <a:lstStyle/>
          <a:p>
            <a:pPr eaLnBrk="1" hangingPunct="1"/>
            <a:r>
              <a:rPr lang="ar-SA" dirty="0" smtClean="0"/>
              <a:t>عبارة عن </a:t>
            </a:r>
            <a:r>
              <a:rPr lang="ar-SA" dirty="0" err="1" smtClean="0"/>
              <a:t>ستيرويدات</a:t>
            </a:r>
            <a:r>
              <a:rPr lang="ar-SA" dirty="0" smtClean="0"/>
              <a:t> تتكون من 18 ذرة كربون (لا تحتوي على ميثيل في الموقع 10).</a:t>
            </a:r>
          </a:p>
          <a:p>
            <a:pPr eaLnBrk="1" hangingPunct="1"/>
            <a:r>
              <a:rPr lang="ar-SA" dirty="0" smtClean="0"/>
              <a:t>من أهم الهرمونات الأستروجين</a:t>
            </a:r>
            <a:r>
              <a:rPr lang="ar-SY" dirty="0" err="1" smtClean="0"/>
              <a:t>ية</a:t>
            </a:r>
            <a:r>
              <a:rPr lang="ar-SA" dirty="0" smtClean="0"/>
              <a:t> الإسترادايول (الفا وبيتا) وهرمون </a:t>
            </a:r>
            <a:r>
              <a:rPr lang="ar-SA" dirty="0" err="1" smtClean="0"/>
              <a:t>الإستريول</a:t>
            </a:r>
            <a:r>
              <a:rPr lang="ar-SA" dirty="0" smtClean="0"/>
              <a:t> </a:t>
            </a:r>
            <a:r>
              <a:rPr lang="ar-SA" dirty="0" err="1" smtClean="0"/>
              <a:t>والإسترون</a:t>
            </a:r>
            <a:r>
              <a:rPr lang="ar-SA" dirty="0" smtClean="0"/>
              <a:t>.</a:t>
            </a:r>
          </a:p>
          <a:p>
            <a:pPr eaLnBrk="1" hangingPunct="1"/>
            <a:r>
              <a:rPr lang="ar-SA" dirty="0" smtClean="0"/>
              <a:t>تعمل على تحضير غشاء الرحم لتقبل البويضة الملقحة وتلعب دوراً في الحفاظ على الحمل وتؤثر على إفراز الحليب.</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ar-SA" b="1" dirty="0" smtClean="0">
                <a:cs typeface="PT Bold Heading" pitchFamily="2" charset="-78"/>
              </a:rPr>
              <a:t>البروجستيرون</a:t>
            </a:r>
            <a:endParaRPr lang="en-US" b="1" dirty="0" smtClean="0">
              <a:cs typeface="PT Bold Heading" pitchFamily="2" charset="-78"/>
            </a:endParaRPr>
          </a:p>
        </p:txBody>
      </p:sp>
      <p:sp>
        <p:nvSpPr>
          <p:cNvPr id="52227" name="Rectangle 3"/>
          <p:cNvSpPr>
            <a:spLocks noGrp="1" noChangeArrowheads="1"/>
          </p:cNvSpPr>
          <p:nvPr>
            <p:ph type="body" idx="1"/>
          </p:nvPr>
        </p:nvSpPr>
        <p:spPr>
          <a:xfrm>
            <a:off x="0" y="1600200"/>
            <a:ext cx="8686800" cy="2549525"/>
          </a:xfrm>
        </p:spPr>
        <p:txBody>
          <a:bodyPr/>
          <a:lstStyle/>
          <a:p>
            <a:pPr eaLnBrk="1" hangingPunct="1"/>
            <a:r>
              <a:rPr lang="ar-SA" dirty="0" smtClean="0"/>
              <a:t>يسمى هرمون الجسم الأصفر</a:t>
            </a:r>
          </a:p>
          <a:p>
            <a:pPr eaLnBrk="1" hangingPunct="1"/>
            <a:r>
              <a:rPr lang="ar-SA" dirty="0" smtClean="0"/>
              <a:t>يعمل على نضج البويضة الملقحة ويهيئ الرحم لاستقبال الجنين. وعند حدوث الحمل يعمل على إيقاف عملية التبويض وله دور في إثارة الغدد اللبنية لإفراز الحليب.</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ar-SA" b="1" dirty="0" err="1" smtClean="0">
                <a:cs typeface="PT Bold Heading" pitchFamily="2" charset="-78"/>
              </a:rPr>
              <a:t>الريلاكسين</a:t>
            </a:r>
            <a:endParaRPr lang="en-US" b="1" dirty="0" smtClean="0">
              <a:cs typeface="PT Bold Heading" pitchFamily="2" charset="-78"/>
            </a:endParaRPr>
          </a:p>
        </p:txBody>
      </p:sp>
      <p:sp>
        <p:nvSpPr>
          <p:cNvPr id="53251" name="Rectangle 3"/>
          <p:cNvSpPr>
            <a:spLocks noGrp="1" noChangeArrowheads="1"/>
          </p:cNvSpPr>
          <p:nvPr>
            <p:ph type="body" idx="1"/>
          </p:nvPr>
        </p:nvSpPr>
        <p:spPr>
          <a:xfrm>
            <a:off x="0" y="1600200"/>
            <a:ext cx="8686800" cy="2549525"/>
          </a:xfrm>
        </p:spPr>
        <p:txBody>
          <a:bodyPr/>
          <a:lstStyle/>
          <a:p>
            <a:pPr eaLnBrk="1" hangingPunct="1"/>
            <a:r>
              <a:rPr lang="ar-SA" sz="2800" dirty="0" smtClean="0"/>
              <a:t>يفرز من الجسم الأصفر</a:t>
            </a:r>
          </a:p>
          <a:p>
            <a:pPr eaLnBrk="1" hangingPunct="1"/>
            <a:r>
              <a:rPr lang="ar-SA" sz="2800" dirty="0" smtClean="0"/>
              <a:t>هو </a:t>
            </a:r>
            <a:r>
              <a:rPr lang="ar-SA" sz="2800" dirty="0" err="1" smtClean="0"/>
              <a:t>ببتيد</a:t>
            </a:r>
            <a:r>
              <a:rPr lang="ar-SA" sz="2800" dirty="0" smtClean="0"/>
              <a:t> وزنه الجزيئي حوالي 9000 دالتون.  </a:t>
            </a:r>
          </a:p>
          <a:p>
            <a:pPr eaLnBrk="1" hangingPunct="1"/>
            <a:r>
              <a:rPr lang="ar-SA" sz="2800" dirty="0" smtClean="0"/>
              <a:t>وظيفته تهدئة الرحم وارتخاء عضلاته وعضلات الأنسجة الضامة للمناطق المحيطة به وجعل عنق الرحم أكثر مطاطية فيساعد على عملية الولادة ويؤثر على نمو الغدد اللبنية في الثدي.</a:t>
            </a:r>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0" name="Text Box 22"/>
          <p:cNvSpPr txBox="1">
            <a:spLocks noChangeArrowheads="1"/>
          </p:cNvSpPr>
          <p:nvPr/>
        </p:nvSpPr>
        <p:spPr bwMode="auto">
          <a:xfrm>
            <a:off x="1600200" y="0"/>
            <a:ext cx="5715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A" sz="4400">
                <a:solidFill>
                  <a:srgbClr val="CC3300"/>
                </a:solidFill>
                <a:cs typeface="MCS Madinah S_U normal." pitchFamily="2" charset="-78"/>
              </a:rPr>
              <a:t>تنظيم هرمونات المبيض </a:t>
            </a:r>
            <a:r>
              <a:rPr lang="ar-SA" sz="3600">
                <a:solidFill>
                  <a:srgbClr val="CC3300"/>
                </a:solidFill>
                <a:cs typeface="MCS Madinah S_U normal." pitchFamily="2" charset="-78"/>
              </a:rPr>
              <a:t>  </a:t>
            </a:r>
            <a:endParaRPr lang="en-US" sz="4800">
              <a:solidFill>
                <a:srgbClr val="CC3300"/>
              </a:solidFill>
            </a:endParaRPr>
          </a:p>
        </p:txBody>
      </p:sp>
      <p:grpSp>
        <p:nvGrpSpPr>
          <p:cNvPr id="17431" name="Group 23"/>
          <p:cNvGrpSpPr>
            <a:grpSpLocks/>
          </p:cNvGrpSpPr>
          <p:nvPr/>
        </p:nvGrpSpPr>
        <p:grpSpPr bwMode="auto">
          <a:xfrm>
            <a:off x="5943600" y="1066800"/>
            <a:ext cx="2438400" cy="1066800"/>
            <a:chOff x="3744" y="672"/>
            <a:chExt cx="1536" cy="672"/>
          </a:xfrm>
        </p:grpSpPr>
        <p:sp>
          <p:nvSpPr>
            <p:cNvPr id="17432" name="AutoShape 24"/>
            <p:cNvSpPr>
              <a:spLocks noChangeArrowheads="1"/>
            </p:cNvSpPr>
            <p:nvPr/>
          </p:nvSpPr>
          <p:spPr bwMode="auto">
            <a:xfrm>
              <a:off x="3744" y="672"/>
              <a:ext cx="1536" cy="432"/>
            </a:xfrm>
            <a:prstGeom prst="roundRect">
              <a:avLst>
                <a:gd name="adj" fmla="val 16667"/>
              </a:avLst>
            </a:prstGeom>
            <a:gradFill rotWithShape="0">
              <a:gsLst>
                <a:gs pos="0">
                  <a:srgbClr val="00CC66"/>
                </a:gs>
                <a:gs pos="100000">
                  <a:schemeClr val="bg1"/>
                </a:gs>
              </a:gsLst>
              <a:path path="rect">
                <a:fillToRect l="100000" b="100000"/>
              </a:path>
            </a:gra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t>الهيبوثلامس </a:t>
              </a:r>
              <a:endParaRPr lang="en-US" b="1"/>
            </a:p>
          </p:txBody>
        </p:sp>
        <p:sp>
          <p:nvSpPr>
            <p:cNvPr id="17433" name="Line 25"/>
            <p:cNvSpPr>
              <a:spLocks noChangeShapeType="1"/>
            </p:cNvSpPr>
            <p:nvPr/>
          </p:nvSpPr>
          <p:spPr bwMode="auto">
            <a:xfrm>
              <a:off x="4464" y="1104"/>
              <a:ext cx="0" cy="2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4" name="Group 26"/>
          <p:cNvGrpSpPr>
            <a:grpSpLocks/>
          </p:cNvGrpSpPr>
          <p:nvPr/>
        </p:nvGrpSpPr>
        <p:grpSpPr bwMode="auto">
          <a:xfrm>
            <a:off x="5943600" y="2133600"/>
            <a:ext cx="2438400" cy="1143000"/>
            <a:chOff x="3744" y="1344"/>
            <a:chExt cx="1536" cy="720"/>
          </a:xfrm>
        </p:grpSpPr>
        <p:sp>
          <p:nvSpPr>
            <p:cNvPr id="17435" name="AutoShape 27"/>
            <p:cNvSpPr>
              <a:spLocks noChangeArrowheads="1"/>
            </p:cNvSpPr>
            <p:nvPr/>
          </p:nvSpPr>
          <p:spPr bwMode="auto">
            <a:xfrm>
              <a:off x="3744" y="1344"/>
              <a:ext cx="1536" cy="432"/>
            </a:xfrm>
            <a:prstGeom prst="roundRect">
              <a:avLst>
                <a:gd name="adj" fmla="val 16667"/>
              </a:avLst>
            </a:prstGeom>
            <a:gradFill rotWithShape="0">
              <a:gsLst>
                <a:gs pos="0">
                  <a:srgbClr val="00CC66"/>
                </a:gs>
                <a:gs pos="100000">
                  <a:schemeClr val="bg1"/>
                </a:gs>
              </a:gsLst>
              <a:path path="rect">
                <a:fillToRect l="100000" b="100000"/>
              </a:path>
            </a:gra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RF</a:t>
              </a:r>
              <a:r>
                <a:rPr lang="ar-SA" b="1"/>
                <a:t> </a:t>
              </a:r>
              <a:endParaRPr lang="en-US" b="1"/>
            </a:p>
          </p:txBody>
        </p:sp>
        <p:sp>
          <p:nvSpPr>
            <p:cNvPr id="17436" name="Line 28"/>
            <p:cNvSpPr>
              <a:spLocks noChangeShapeType="1"/>
            </p:cNvSpPr>
            <p:nvPr/>
          </p:nvSpPr>
          <p:spPr bwMode="auto">
            <a:xfrm>
              <a:off x="4464" y="1824"/>
              <a:ext cx="0" cy="2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7" name="Group 29"/>
          <p:cNvGrpSpPr>
            <a:grpSpLocks/>
          </p:cNvGrpSpPr>
          <p:nvPr/>
        </p:nvGrpSpPr>
        <p:grpSpPr bwMode="auto">
          <a:xfrm>
            <a:off x="5486400" y="3352800"/>
            <a:ext cx="3048000" cy="1752600"/>
            <a:chOff x="3456" y="2112"/>
            <a:chExt cx="1920" cy="960"/>
          </a:xfrm>
        </p:grpSpPr>
        <p:sp>
          <p:nvSpPr>
            <p:cNvPr id="17438" name="AutoShape 30"/>
            <p:cNvSpPr>
              <a:spLocks noChangeArrowheads="1"/>
            </p:cNvSpPr>
            <p:nvPr/>
          </p:nvSpPr>
          <p:spPr bwMode="auto">
            <a:xfrm>
              <a:off x="3456" y="2112"/>
              <a:ext cx="1920" cy="432"/>
            </a:xfrm>
            <a:prstGeom prst="roundRect">
              <a:avLst>
                <a:gd name="adj" fmla="val 16667"/>
              </a:avLst>
            </a:prstGeom>
            <a:gradFill rotWithShape="0">
              <a:gsLst>
                <a:gs pos="0">
                  <a:srgbClr val="00CC66"/>
                </a:gs>
                <a:gs pos="100000">
                  <a:schemeClr val="bg1"/>
                </a:gs>
              </a:gsLst>
              <a:path path="rect">
                <a:fillToRect l="100000" b="100000"/>
              </a:path>
            </a:grad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ar-SA" b="1"/>
                <a:t>الفص الأمامي للغدة النخامية  </a:t>
              </a:r>
              <a:endParaRPr lang="en-US" b="1"/>
            </a:p>
          </p:txBody>
        </p:sp>
        <p:sp>
          <p:nvSpPr>
            <p:cNvPr id="17439" name="Line 31"/>
            <p:cNvSpPr>
              <a:spLocks noChangeShapeType="1"/>
            </p:cNvSpPr>
            <p:nvPr/>
          </p:nvSpPr>
          <p:spPr bwMode="auto">
            <a:xfrm>
              <a:off x="4416" y="2544"/>
              <a:ext cx="0" cy="52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49" name="Line 41"/>
          <p:cNvSpPr>
            <a:spLocks noChangeShapeType="1"/>
          </p:cNvSpPr>
          <p:nvPr/>
        </p:nvSpPr>
        <p:spPr bwMode="auto">
          <a:xfrm flipH="1" flipV="1">
            <a:off x="3733800" y="4953000"/>
            <a:ext cx="3206750" cy="76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466" name="Group 58"/>
          <p:cNvGrpSpPr>
            <a:grpSpLocks/>
          </p:cNvGrpSpPr>
          <p:nvPr/>
        </p:nvGrpSpPr>
        <p:grpSpPr bwMode="auto">
          <a:xfrm>
            <a:off x="609600" y="2743200"/>
            <a:ext cx="5029200" cy="3810000"/>
            <a:chOff x="384" y="1728"/>
            <a:chExt cx="3168" cy="2400"/>
          </a:xfrm>
        </p:grpSpPr>
        <p:sp>
          <p:nvSpPr>
            <p:cNvPr id="17454" name="Oval 46"/>
            <p:cNvSpPr>
              <a:spLocks noChangeArrowheads="1"/>
            </p:cNvSpPr>
            <p:nvPr/>
          </p:nvSpPr>
          <p:spPr bwMode="auto">
            <a:xfrm>
              <a:off x="1056" y="2352"/>
              <a:ext cx="1392" cy="1056"/>
            </a:xfrm>
            <a:prstGeom prst="ellipse">
              <a:avLst/>
            </a:prstGeom>
            <a:solidFill>
              <a:srgbClr val="00FFCC"/>
            </a:solidFill>
            <a:ln w="57150" cmpd="thinThick">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5" name="Oval 47"/>
            <p:cNvSpPr>
              <a:spLocks noChangeArrowheads="1"/>
            </p:cNvSpPr>
            <p:nvPr/>
          </p:nvSpPr>
          <p:spPr bwMode="auto">
            <a:xfrm>
              <a:off x="1248" y="2640"/>
              <a:ext cx="528" cy="288"/>
            </a:xfrm>
            <a:prstGeom prst="ellipse">
              <a:avLst/>
            </a:prstGeom>
            <a:solidFill>
              <a:schemeClr val="bg1"/>
            </a:solidFill>
            <a:ln w="9525">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6" name="Oval 48"/>
            <p:cNvSpPr>
              <a:spLocks noChangeArrowheads="1"/>
            </p:cNvSpPr>
            <p:nvPr/>
          </p:nvSpPr>
          <p:spPr bwMode="auto">
            <a:xfrm>
              <a:off x="1880" y="3072"/>
              <a:ext cx="288" cy="96"/>
            </a:xfrm>
            <a:prstGeom prst="ellipse">
              <a:avLst/>
            </a:prstGeom>
            <a:solidFill>
              <a:schemeClr val="bg1"/>
            </a:solidFill>
            <a:ln w="9525">
              <a:solidFill>
                <a:schemeClr val="tx1"/>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7" name="Text Box 49"/>
            <p:cNvSpPr txBox="1">
              <a:spLocks noChangeArrowheads="1"/>
            </p:cNvSpPr>
            <p:nvPr/>
          </p:nvSpPr>
          <p:spPr bwMode="auto">
            <a:xfrm>
              <a:off x="528" y="1728"/>
              <a:ext cx="14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b="1"/>
                <a:t>الأندروجينات المنوية</a:t>
              </a:r>
              <a:r>
                <a:rPr lang="ar-SA"/>
                <a:t> </a:t>
              </a:r>
              <a:endParaRPr lang="en-US"/>
            </a:p>
          </p:txBody>
        </p:sp>
        <p:sp>
          <p:nvSpPr>
            <p:cNvPr id="17458" name="Line 50"/>
            <p:cNvSpPr>
              <a:spLocks noChangeShapeType="1"/>
            </p:cNvSpPr>
            <p:nvPr/>
          </p:nvSpPr>
          <p:spPr bwMode="auto">
            <a:xfrm flipH="1" flipV="1">
              <a:off x="1152" y="1920"/>
              <a:ext cx="336"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9" name="Text Box 51"/>
            <p:cNvSpPr txBox="1">
              <a:spLocks noChangeArrowheads="1"/>
            </p:cNvSpPr>
            <p:nvPr/>
          </p:nvSpPr>
          <p:spPr bwMode="auto">
            <a:xfrm>
              <a:off x="384" y="3552"/>
              <a:ext cx="11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b="1"/>
                <a:t>البروجسترون </a:t>
              </a:r>
              <a:endParaRPr lang="en-US" b="1"/>
            </a:p>
          </p:txBody>
        </p:sp>
        <p:sp>
          <p:nvSpPr>
            <p:cNvPr id="17460" name="Line 52"/>
            <p:cNvSpPr>
              <a:spLocks noChangeShapeType="1"/>
            </p:cNvSpPr>
            <p:nvPr/>
          </p:nvSpPr>
          <p:spPr bwMode="auto">
            <a:xfrm>
              <a:off x="2064" y="3120"/>
              <a:ext cx="48"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1" name="Text Box 53"/>
            <p:cNvSpPr txBox="1">
              <a:spLocks noChangeArrowheads="1"/>
            </p:cNvSpPr>
            <p:nvPr/>
          </p:nvSpPr>
          <p:spPr bwMode="auto">
            <a:xfrm>
              <a:off x="2880" y="2784"/>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LH</a:t>
              </a:r>
            </a:p>
          </p:txBody>
        </p:sp>
        <p:sp>
          <p:nvSpPr>
            <p:cNvPr id="17462" name="Text Box 54"/>
            <p:cNvSpPr txBox="1">
              <a:spLocks noChangeArrowheads="1"/>
            </p:cNvSpPr>
            <p:nvPr/>
          </p:nvSpPr>
          <p:spPr bwMode="auto">
            <a:xfrm>
              <a:off x="2928" y="3312"/>
              <a:ext cx="6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FSH </a:t>
              </a:r>
            </a:p>
          </p:txBody>
        </p:sp>
        <p:sp>
          <p:nvSpPr>
            <p:cNvPr id="17464" name="Line 56"/>
            <p:cNvSpPr>
              <a:spLocks noChangeShapeType="1"/>
            </p:cNvSpPr>
            <p:nvPr/>
          </p:nvSpPr>
          <p:spPr bwMode="auto">
            <a:xfrm flipH="1">
              <a:off x="1152" y="3312"/>
              <a:ext cx="24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5" name="Text Box 57"/>
            <p:cNvSpPr txBox="1">
              <a:spLocks noChangeArrowheads="1"/>
            </p:cNvSpPr>
            <p:nvPr/>
          </p:nvSpPr>
          <p:spPr bwMode="auto">
            <a:xfrm>
              <a:off x="1920" y="3840"/>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ar-SA" b="1"/>
                <a:t> البويضة </a:t>
              </a:r>
              <a:endParaRPr lang="en-US" b="1"/>
            </a:p>
          </p:txBody>
        </p:sp>
      </p:grpSp>
    </p:spTree>
    <p:extLst>
      <p:ext uri="{BB962C8B-B14F-4D97-AF65-F5344CB8AC3E}">
        <p14:creationId xmlns:p14="http://schemas.microsoft.com/office/powerpoint/2010/main" val="90505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30"/>
                                        </p:tgtEl>
                                        <p:attrNameLst>
                                          <p:attrName>style.visibility</p:attrName>
                                        </p:attrNameLst>
                                      </p:cBhvr>
                                      <p:to>
                                        <p:strVal val="visible"/>
                                      </p:to>
                                    </p:set>
                                    <p:anim calcmode="lin" valueType="num">
                                      <p:cBhvr additive="base">
                                        <p:cTn id="7" dur="500" fill="hold"/>
                                        <p:tgtEl>
                                          <p:spTgt spid="17430"/>
                                        </p:tgtEl>
                                        <p:attrNameLst>
                                          <p:attrName>ppt_x</p:attrName>
                                        </p:attrNameLst>
                                      </p:cBhvr>
                                      <p:tavLst>
                                        <p:tav tm="0">
                                          <p:val>
                                            <p:strVal val="0-#ppt_w/2"/>
                                          </p:val>
                                        </p:tav>
                                        <p:tav tm="100000">
                                          <p:val>
                                            <p:strVal val="#ppt_x"/>
                                          </p:val>
                                        </p:tav>
                                      </p:tavLst>
                                    </p:anim>
                                    <p:anim calcmode="lin" valueType="num">
                                      <p:cBhvr additive="base">
                                        <p:cTn id="8" dur="500" fill="hold"/>
                                        <p:tgtEl>
                                          <p:spTgt spid="174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7431"/>
                                        </p:tgtEl>
                                        <p:attrNameLst>
                                          <p:attrName>style.visibility</p:attrName>
                                        </p:attrNameLst>
                                      </p:cBhvr>
                                      <p:to>
                                        <p:strVal val="visible"/>
                                      </p:to>
                                    </p:set>
                                    <p:anim calcmode="lin" valueType="num">
                                      <p:cBhvr additive="base">
                                        <p:cTn id="13" dur="500" fill="hold"/>
                                        <p:tgtEl>
                                          <p:spTgt spid="17431"/>
                                        </p:tgtEl>
                                        <p:attrNameLst>
                                          <p:attrName>ppt_x</p:attrName>
                                        </p:attrNameLst>
                                      </p:cBhvr>
                                      <p:tavLst>
                                        <p:tav tm="0">
                                          <p:val>
                                            <p:strVal val="#ppt_x"/>
                                          </p:val>
                                        </p:tav>
                                        <p:tav tm="100000">
                                          <p:val>
                                            <p:strVal val="#ppt_x"/>
                                          </p:val>
                                        </p:tav>
                                      </p:tavLst>
                                    </p:anim>
                                    <p:anim calcmode="lin" valueType="num">
                                      <p:cBhvr additive="base">
                                        <p:cTn id="14" dur="500" fill="hold"/>
                                        <p:tgtEl>
                                          <p:spTgt spid="1743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driveby.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17434"/>
                                        </p:tgtEl>
                                        <p:attrNameLst>
                                          <p:attrName>style.visibility</p:attrName>
                                        </p:attrNameLst>
                                      </p:cBhvr>
                                      <p:to>
                                        <p:strVal val="visible"/>
                                      </p:to>
                                    </p:set>
                                    <p:anim calcmode="lin" valueType="num">
                                      <p:cBhvr additive="base">
                                        <p:cTn id="19" dur="500" fill="hold"/>
                                        <p:tgtEl>
                                          <p:spTgt spid="17434"/>
                                        </p:tgtEl>
                                        <p:attrNameLst>
                                          <p:attrName>ppt_x</p:attrName>
                                        </p:attrNameLst>
                                      </p:cBhvr>
                                      <p:tavLst>
                                        <p:tav tm="0">
                                          <p:val>
                                            <p:strVal val="0-#ppt_w/2"/>
                                          </p:val>
                                        </p:tav>
                                        <p:tav tm="100000">
                                          <p:val>
                                            <p:strVal val="#ppt_x"/>
                                          </p:val>
                                        </p:tav>
                                      </p:tavLst>
                                    </p:anim>
                                    <p:anim calcmode="lin" valueType="num">
                                      <p:cBhvr additive="base">
                                        <p:cTn id="20" dur="500" fill="hold"/>
                                        <p:tgtEl>
                                          <p:spTgt spid="174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driveby.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nodeType="clickEffect">
                                  <p:stCondLst>
                                    <p:cond delay="0"/>
                                  </p:stCondLst>
                                  <p:childTnLst>
                                    <p:set>
                                      <p:cBhvr>
                                        <p:cTn id="24" dur="1" fill="hold">
                                          <p:stCondLst>
                                            <p:cond delay="0"/>
                                          </p:stCondLst>
                                        </p:cTn>
                                        <p:tgtEl>
                                          <p:spTgt spid="17437"/>
                                        </p:tgtEl>
                                        <p:attrNameLst>
                                          <p:attrName>style.visibility</p:attrName>
                                        </p:attrNameLst>
                                      </p:cBhvr>
                                      <p:to>
                                        <p:strVal val="visible"/>
                                      </p:to>
                                    </p:set>
                                    <p:anim calcmode="lin" valueType="num">
                                      <p:cBhvr additive="base">
                                        <p:cTn id="25" dur="500" fill="hold"/>
                                        <p:tgtEl>
                                          <p:spTgt spid="17437"/>
                                        </p:tgtEl>
                                        <p:attrNameLst>
                                          <p:attrName>ppt_x</p:attrName>
                                        </p:attrNameLst>
                                      </p:cBhvr>
                                      <p:tavLst>
                                        <p:tav tm="0">
                                          <p:val>
                                            <p:strVal val="1+#ppt_w/2"/>
                                          </p:val>
                                        </p:tav>
                                        <p:tav tm="100000">
                                          <p:val>
                                            <p:strVal val="#ppt_x"/>
                                          </p:val>
                                        </p:tav>
                                      </p:tavLst>
                                    </p:anim>
                                    <p:anim calcmode="lin" valueType="num">
                                      <p:cBhvr additive="base">
                                        <p:cTn id="26" dur="500" fill="hold"/>
                                        <p:tgtEl>
                                          <p:spTgt spid="174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driveby.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49"/>
                                        </p:tgtEl>
                                        <p:attrNameLst>
                                          <p:attrName>style.visibility</p:attrName>
                                        </p:attrNameLst>
                                      </p:cBhvr>
                                      <p:to>
                                        <p:strVal val="visible"/>
                                      </p:to>
                                    </p:set>
                                    <p:anim calcmode="lin" valueType="num">
                                      <p:cBhvr additive="base">
                                        <p:cTn id="31" dur="500" fill="hold"/>
                                        <p:tgtEl>
                                          <p:spTgt spid="17449"/>
                                        </p:tgtEl>
                                        <p:attrNameLst>
                                          <p:attrName>ppt_x</p:attrName>
                                        </p:attrNameLst>
                                      </p:cBhvr>
                                      <p:tavLst>
                                        <p:tav tm="0">
                                          <p:val>
                                            <p:strVal val="0-#ppt_w/2"/>
                                          </p:val>
                                        </p:tav>
                                        <p:tav tm="100000">
                                          <p:val>
                                            <p:strVal val="#ppt_x"/>
                                          </p:val>
                                        </p:tav>
                                      </p:tavLst>
                                    </p:anim>
                                    <p:anim calcmode="lin" valueType="num">
                                      <p:cBhvr additive="base">
                                        <p:cTn id="32" dur="500" fill="hold"/>
                                        <p:tgtEl>
                                          <p:spTgt spid="174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driveby.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7466"/>
                                        </p:tgtEl>
                                        <p:attrNameLst>
                                          <p:attrName>style.visibility</p:attrName>
                                        </p:attrNameLst>
                                      </p:cBhvr>
                                      <p:to>
                                        <p:strVal val="visible"/>
                                      </p:to>
                                    </p:set>
                                    <p:anim calcmode="lin" valueType="num">
                                      <p:cBhvr additive="base">
                                        <p:cTn id="37" dur="500" fill="hold"/>
                                        <p:tgtEl>
                                          <p:spTgt spid="17466"/>
                                        </p:tgtEl>
                                        <p:attrNameLst>
                                          <p:attrName>ppt_x</p:attrName>
                                        </p:attrNameLst>
                                      </p:cBhvr>
                                      <p:tavLst>
                                        <p:tav tm="0">
                                          <p:val>
                                            <p:strVal val="#ppt_x"/>
                                          </p:val>
                                        </p:tav>
                                        <p:tav tm="100000">
                                          <p:val>
                                            <p:strVal val="#ppt_x"/>
                                          </p:val>
                                        </p:tav>
                                      </p:tavLst>
                                    </p:anim>
                                    <p:anim calcmode="lin" valueType="num">
                                      <p:cBhvr additive="base">
                                        <p:cTn id="38" dur="500" fill="hold"/>
                                        <p:tgtEl>
                                          <p:spTgt spid="174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0" grpId="0" autoUpdateAnimBg="0"/>
      <p:bldP spid="1744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0825" y="274638"/>
            <a:ext cx="8686800" cy="2074862"/>
          </a:xfrm>
          <a:solidFill>
            <a:srgbClr val="FFFF99"/>
          </a:solidFill>
          <a:ln>
            <a:solidFill>
              <a:schemeClr val="folHlink"/>
            </a:solidFill>
          </a:ln>
          <a:effectLst>
            <a:outerShdw dist="107763" dir="18900000" algn="ctr" rotWithShape="0">
              <a:schemeClr val="bg2">
                <a:alpha val="50000"/>
              </a:schemeClr>
            </a:outerShdw>
          </a:effectLst>
        </p:spPr>
        <p:txBody>
          <a:bodyPr/>
          <a:lstStyle/>
          <a:p>
            <a:pPr eaLnBrk="1" hangingPunct="1">
              <a:defRPr/>
            </a:pPr>
            <a:r>
              <a:rPr lang="ar-SA" sz="7200" b="1" dirty="0" smtClean="0">
                <a:effectLst>
                  <a:outerShdw blurRad="38100" dist="38100" dir="2700000" algn="tl">
                    <a:srgbClr val="FFFFFF"/>
                  </a:outerShdw>
                </a:effectLst>
                <a:cs typeface="PT Bold Heading" pitchFamily="2" charset="-78"/>
              </a:rPr>
              <a:t>هرمونات الغدة النخامية</a:t>
            </a:r>
            <a:endParaRPr lang="en-US" sz="7200" b="1" dirty="0" smtClean="0">
              <a:effectLst>
                <a:outerShdw blurRad="38100" dist="38100" dir="2700000" algn="tl">
                  <a:srgbClr val="FFFFFF"/>
                </a:outerShdw>
              </a:effectLst>
              <a:cs typeface="PT Bold Heading" pitchFamily="2" charset="-78"/>
            </a:endParaRPr>
          </a:p>
        </p:txBody>
      </p:sp>
      <p:sp>
        <p:nvSpPr>
          <p:cNvPr id="17411" name="Rectangle 3"/>
          <p:cNvSpPr>
            <a:spLocks noGrp="1" noChangeArrowheads="1"/>
          </p:cNvSpPr>
          <p:nvPr>
            <p:ph type="body" idx="1"/>
          </p:nvPr>
        </p:nvSpPr>
        <p:spPr>
          <a:xfrm>
            <a:off x="457200" y="2790825"/>
            <a:ext cx="8229600" cy="3230563"/>
          </a:xfrm>
        </p:spPr>
        <p:txBody>
          <a:bodyPr/>
          <a:lstStyle/>
          <a:p>
            <a:pPr eaLnBrk="1" hangingPunct="1"/>
            <a:r>
              <a:rPr lang="ar-SA" dirty="0" smtClean="0">
                <a:cs typeface="PT Bold Heading" pitchFamily="2" charset="-78"/>
              </a:rPr>
              <a:t>تنقسم الغدة النخامية إلى ثلاثة فصوص يفرز كل فص مجموعة من الهرمونات:</a:t>
            </a:r>
          </a:p>
          <a:p>
            <a:pPr lvl="1" eaLnBrk="1" hangingPunct="1"/>
            <a:r>
              <a:rPr lang="ar-SA" b="1" dirty="0" smtClean="0">
                <a:latin typeface="Arabic Typesetting" panose="03020402040406030203" pitchFamily="66" charset="-78"/>
                <a:cs typeface="Arabic Typesetting" panose="03020402040406030203" pitchFamily="66" charset="-78"/>
              </a:rPr>
              <a:t>هرمونات الفص الأمامي</a:t>
            </a:r>
          </a:p>
          <a:p>
            <a:pPr lvl="1" eaLnBrk="1" hangingPunct="1"/>
            <a:r>
              <a:rPr lang="ar-SA" b="1" dirty="0" smtClean="0">
                <a:latin typeface="Arabic Typesetting" panose="03020402040406030203" pitchFamily="66" charset="-78"/>
                <a:cs typeface="Arabic Typesetting" panose="03020402040406030203" pitchFamily="66" charset="-78"/>
              </a:rPr>
              <a:t>هرمونات الفص الأوسط</a:t>
            </a:r>
          </a:p>
          <a:p>
            <a:pPr lvl="1" eaLnBrk="1" hangingPunct="1"/>
            <a:r>
              <a:rPr lang="ar-SA" b="1" dirty="0" smtClean="0">
                <a:latin typeface="Arabic Typesetting" panose="03020402040406030203" pitchFamily="66" charset="-78"/>
                <a:cs typeface="Arabic Typesetting" panose="03020402040406030203" pitchFamily="66" charset="-78"/>
              </a:rPr>
              <a:t>هرمونات الفص الخلفي</a:t>
            </a:r>
            <a:endParaRPr lang="en-US" b="1" dirty="0" smtClean="0">
              <a:latin typeface="Arabic Typesetting" panose="03020402040406030203" pitchFamily="66" charset="-78"/>
              <a:cs typeface="Arabic Typesetting" panose="03020402040406030203" pitchFamily="66"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right)">
                                      <p:cBhvr>
                                        <p:cTn id="7" dur="500"/>
                                        <p:tgtEl>
                                          <p:spTgt spid="17411">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7411">
                                            <p:txEl>
                                              <p:pRg st="1" end="1"/>
                                            </p:txEl>
                                          </p:spTgt>
                                        </p:tgtEl>
                                        <p:attrNameLst>
                                          <p:attrName>style.visibility</p:attrName>
                                        </p:attrNameLst>
                                      </p:cBhvr>
                                      <p:to>
                                        <p:strVal val="visible"/>
                                      </p:to>
                                    </p:set>
                                    <p:animEffect transition="in" filter="wipe(right)">
                                      <p:cBhvr>
                                        <p:cTn id="10" dur="500"/>
                                        <p:tgtEl>
                                          <p:spTgt spid="17411">
                                            <p:txEl>
                                              <p:pRg st="1" end="1"/>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Effect transition="in" filter="wipe(right)">
                                      <p:cBhvr>
                                        <p:cTn id="13" dur="500"/>
                                        <p:tgtEl>
                                          <p:spTgt spid="17411">
                                            <p:txEl>
                                              <p:pRg st="2" end="2"/>
                                            </p:txEl>
                                          </p:spTgt>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7411">
                                            <p:txEl>
                                              <p:pRg st="3" end="3"/>
                                            </p:txEl>
                                          </p:spTgt>
                                        </p:tgtEl>
                                        <p:attrNameLst>
                                          <p:attrName>style.visibility</p:attrName>
                                        </p:attrNameLst>
                                      </p:cBhvr>
                                      <p:to>
                                        <p:strVal val="visible"/>
                                      </p:to>
                                    </p:set>
                                    <p:animEffect transition="in" filter="wipe(right)">
                                      <p:cBhvr>
                                        <p:cTn id="16"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14"/>
          <p:cNvGrpSpPr>
            <a:grpSpLocks/>
          </p:cNvGrpSpPr>
          <p:nvPr/>
        </p:nvGrpSpPr>
        <p:grpSpPr bwMode="auto">
          <a:xfrm>
            <a:off x="923925" y="1279525"/>
            <a:ext cx="7966075" cy="4832350"/>
            <a:chOff x="582" y="806"/>
            <a:chExt cx="5018" cy="3044"/>
          </a:xfrm>
        </p:grpSpPr>
        <p:pic>
          <p:nvPicPr>
            <p:cNvPr id="4096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 y="935"/>
              <a:ext cx="3357" cy="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p:cNvSpPr txBox="1">
              <a:spLocks noChangeArrowheads="1"/>
            </p:cNvSpPr>
            <p:nvPr/>
          </p:nvSpPr>
          <p:spPr bwMode="auto">
            <a:xfrm>
              <a:off x="4082" y="3408"/>
              <a:ext cx="115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2000" b="1">
                  <a:latin typeface="Times New Roman" panose="02020603050405020304" pitchFamily="18" charset="0"/>
                  <a:cs typeface="Times New Roman" panose="02020603050405020304" pitchFamily="18" charset="0"/>
                </a:rPr>
                <a:t>الحبل الشوكي</a:t>
              </a:r>
              <a:endParaRPr lang="en-US" sz="2000" b="1">
                <a:latin typeface="Times New Roman" panose="02020603050405020304" pitchFamily="18" charset="0"/>
                <a:cs typeface="Times New Roman" panose="02020603050405020304" pitchFamily="18" charset="0"/>
              </a:endParaRPr>
            </a:p>
            <a:p>
              <a:pPr algn="ctr" eaLnBrk="1" hangingPunct="1"/>
              <a:r>
                <a:rPr lang="en-US" sz="2000" b="1">
                  <a:latin typeface="Times New Roman" panose="02020603050405020304" pitchFamily="18" charset="0"/>
                  <a:cs typeface="Times New Roman" panose="02020603050405020304" pitchFamily="18" charset="0"/>
                </a:rPr>
                <a:t>Spinal cord</a:t>
              </a:r>
            </a:p>
          </p:txBody>
        </p:sp>
        <p:sp>
          <p:nvSpPr>
            <p:cNvPr id="40965" name="Text Box 5"/>
            <p:cNvSpPr txBox="1">
              <a:spLocks noChangeArrowheads="1"/>
            </p:cNvSpPr>
            <p:nvPr/>
          </p:nvSpPr>
          <p:spPr bwMode="auto">
            <a:xfrm>
              <a:off x="582" y="2313"/>
              <a:ext cx="119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2000" b="1">
                  <a:latin typeface="Times New Roman" panose="02020603050405020304" pitchFamily="18" charset="0"/>
                  <a:cs typeface="Times New Roman" panose="02020603050405020304" pitchFamily="18" charset="0"/>
                </a:rPr>
                <a:t>الغدة النخامية</a:t>
              </a:r>
              <a:endParaRPr lang="en-US" sz="2000" b="1">
                <a:latin typeface="Times New Roman" panose="02020603050405020304" pitchFamily="18" charset="0"/>
                <a:cs typeface="Times New Roman" panose="02020603050405020304" pitchFamily="18" charset="0"/>
              </a:endParaRPr>
            </a:p>
            <a:p>
              <a:pPr algn="ctr" eaLnBrk="1" hangingPunct="1"/>
              <a:r>
                <a:rPr lang="en-US" sz="2000" b="1">
                  <a:latin typeface="Times New Roman" panose="02020603050405020304" pitchFamily="18" charset="0"/>
                  <a:cs typeface="Times New Roman" panose="02020603050405020304" pitchFamily="18" charset="0"/>
                </a:rPr>
                <a:t>Pituitary Gland</a:t>
              </a:r>
            </a:p>
          </p:txBody>
        </p:sp>
        <p:sp>
          <p:nvSpPr>
            <p:cNvPr id="40966" name="Text Box 6"/>
            <p:cNvSpPr txBox="1">
              <a:spLocks noChangeArrowheads="1"/>
            </p:cNvSpPr>
            <p:nvPr/>
          </p:nvSpPr>
          <p:spPr bwMode="auto">
            <a:xfrm>
              <a:off x="4224" y="806"/>
              <a:ext cx="100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2000" b="1">
                  <a:latin typeface="Times New Roman" panose="02020603050405020304" pitchFamily="18" charset="0"/>
                  <a:cs typeface="Times New Roman" panose="02020603050405020304" pitchFamily="18" charset="0"/>
                </a:rPr>
                <a:t>الغدة الصنوبرية</a:t>
              </a:r>
              <a:endParaRPr lang="en-US" sz="2000" b="1">
                <a:latin typeface="Times New Roman" panose="02020603050405020304" pitchFamily="18" charset="0"/>
                <a:cs typeface="Times New Roman" panose="02020603050405020304" pitchFamily="18" charset="0"/>
              </a:endParaRPr>
            </a:p>
            <a:p>
              <a:pPr algn="ctr" eaLnBrk="1" hangingPunct="1"/>
              <a:r>
                <a:rPr lang="en-US" sz="2000" b="1">
                  <a:latin typeface="Times New Roman" panose="02020603050405020304" pitchFamily="18" charset="0"/>
                  <a:cs typeface="Times New Roman" panose="02020603050405020304" pitchFamily="18" charset="0"/>
                </a:rPr>
                <a:t>Pineal Gland</a:t>
              </a:r>
            </a:p>
          </p:txBody>
        </p:sp>
        <p:sp>
          <p:nvSpPr>
            <p:cNvPr id="40967" name="Text Box 7"/>
            <p:cNvSpPr txBox="1">
              <a:spLocks noChangeArrowheads="1"/>
            </p:cNvSpPr>
            <p:nvPr/>
          </p:nvSpPr>
          <p:spPr bwMode="auto">
            <a:xfrm>
              <a:off x="4560" y="1776"/>
              <a:ext cx="104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2000" b="1">
                  <a:latin typeface="Times New Roman" panose="02020603050405020304" pitchFamily="18" charset="0"/>
                  <a:cs typeface="Times New Roman" panose="02020603050405020304" pitchFamily="18" charset="0"/>
                </a:rPr>
                <a:t>المخيخ</a:t>
              </a:r>
              <a:endParaRPr lang="en-US" sz="2000" b="1">
                <a:latin typeface="Times New Roman" panose="02020603050405020304" pitchFamily="18" charset="0"/>
                <a:cs typeface="Times New Roman" panose="02020603050405020304" pitchFamily="18" charset="0"/>
              </a:endParaRPr>
            </a:p>
            <a:p>
              <a:pPr algn="ctr" eaLnBrk="1" hangingPunct="1"/>
              <a:r>
                <a:rPr lang="en-US" sz="2000" b="1">
                  <a:latin typeface="Times New Roman" panose="02020603050405020304" pitchFamily="18" charset="0"/>
                  <a:cs typeface="Times New Roman" panose="02020603050405020304" pitchFamily="18" charset="0"/>
                </a:rPr>
                <a:t>Cerebellum</a:t>
              </a:r>
            </a:p>
          </p:txBody>
        </p:sp>
        <p:sp>
          <p:nvSpPr>
            <p:cNvPr id="40968" name="Line 13"/>
            <p:cNvSpPr>
              <a:spLocks noChangeShapeType="1"/>
            </p:cNvSpPr>
            <p:nvPr/>
          </p:nvSpPr>
          <p:spPr bwMode="auto">
            <a:xfrm>
              <a:off x="1747" y="2504"/>
              <a:ext cx="952" cy="0"/>
            </a:xfrm>
            <a:prstGeom prst="line">
              <a:avLst/>
            </a:prstGeom>
            <a:noFill/>
            <a:ln w="381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57213"/>
            <a:ext cx="8229600" cy="1143000"/>
          </a:xfrm>
          <a:solidFill>
            <a:srgbClr val="FFFF99"/>
          </a:solidFill>
          <a:effectLst>
            <a:outerShdw dist="107763" dir="18900000" algn="ctr" rotWithShape="0">
              <a:schemeClr val="bg2">
                <a:alpha val="50000"/>
              </a:schemeClr>
            </a:outerShdw>
          </a:effectLst>
        </p:spPr>
        <p:txBody>
          <a:bodyPr/>
          <a:lstStyle/>
          <a:p>
            <a:pPr eaLnBrk="1" hangingPunct="1">
              <a:defRPr/>
            </a:pPr>
            <a:r>
              <a:rPr lang="ar-SA" sz="6600" dirty="0" smtClean="0">
                <a:cs typeface="PT Bold Heading" pitchFamily="2" charset="-78"/>
              </a:rPr>
              <a:t>هرمونات الفص الأمامي</a:t>
            </a:r>
            <a:endParaRPr lang="en-US" sz="6600" dirty="0" smtClean="0">
              <a:cs typeface="PT Bold Heading" pitchFamily="2" charset="-78"/>
            </a:endParaRPr>
          </a:p>
        </p:txBody>
      </p:sp>
      <p:sp>
        <p:nvSpPr>
          <p:cNvPr id="21507" name="Rectangle 3"/>
          <p:cNvSpPr>
            <a:spLocks noGrp="1" noChangeArrowheads="1"/>
          </p:cNvSpPr>
          <p:nvPr>
            <p:ph type="body" idx="1"/>
          </p:nvPr>
        </p:nvSpPr>
        <p:spPr>
          <a:xfrm>
            <a:off x="457200" y="1998663"/>
            <a:ext cx="8229600" cy="4525962"/>
          </a:xfrm>
        </p:spPr>
        <p:txBody>
          <a:bodyPr/>
          <a:lstStyle/>
          <a:p>
            <a:pPr eaLnBrk="1" hangingPunct="1">
              <a:buFontTx/>
              <a:buNone/>
            </a:pPr>
            <a:r>
              <a:rPr lang="ar-SA" sz="4800" b="1" dirty="0" smtClean="0">
                <a:cs typeface="PT Bold Heading" pitchFamily="2" charset="-78"/>
              </a:rPr>
              <a:t>1- </a:t>
            </a:r>
            <a:r>
              <a:rPr lang="ar-SA" sz="3600" b="1" dirty="0" smtClean="0">
                <a:cs typeface="PT Bold Heading" pitchFamily="2" charset="-78"/>
              </a:rPr>
              <a:t>هرمون النمو</a:t>
            </a:r>
          </a:p>
          <a:p>
            <a:pPr eaLnBrk="1" hangingPunct="1">
              <a:buFontTx/>
              <a:buNone/>
            </a:pPr>
            <a:r>
              <a:rPr lang="ar-SA" sz="3600" b="1" dirty="0" smtClean="0">
                <a:cs typeface="PT Bold Heading" pitchFamily="2" charset="-78"/>
              </a:rPr>
              <a:t>2- الهرمونات الجنسية</a:t>
            </a:r>
          </a:p>
          <a:p>
            <a:pPr eaLnBrk="1" hangingPunct="1">
              <a:buFontTx/>
              <a:buNone/>
            </a:pPr>
            <a:r>
              <a:rPr lang="ar-SA" sz="3600" b="1" dirty="0" smtClean="0">
                <a:cs typeface="PT Bold Heading" pitchFamily="2" charset="-78"/>
              </a:rPr>
              <a:t>3- الهرمون المنشط للغدة الكظرية</a:t>
            </a:r>
          </a:p>
          <a:p>
            <a:pPr eaLnBrk="1" hangingPunct="1">
              <a:buFontTx/>
              <a:buNone/>
            </a:pPr>
            <a:r>
              <a:rPr lang="ar-SA" sz="3600" b="1" dirty="0" smtClean="0">
                <a:cs typeface="PT Bold Heading" pitchFamily="2" charset="-78"/>
              </a:rPr>
              <a:t>4- الهرمون المنشط للغدة الدرقية </a:t>
            </a:r>
          </a:p>
          <a:p>
            <a:pPr eaLnBrk="1" hangingPunct="1">
              <a:buFontTx/>
              <a:buNone/>
            </a:pPr>
            <a:r>
              <a:rPr lang="ar-SA" sz="3600" b="1" dirty="0" smtClean="0">
                <a:cs typeface="PT Bold Heading" pitchFamily="2" charset="-78"/>
              </a:rPr>
              <a:t>5- الهرمون المنشط لإفراز الحليب</a:t>
            </a:r>
            <a:endParaRPr lang="en-US" sz="3600" b="1" dirty="0" smtClean="0">
              <a:cs typeface="PT Bold Heading"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right)">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right)">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right)">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wipe(right)">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wipe(right)">
                                      <p:cBhvr>
                                        <p:cTn id="27"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p:cNvSpPr>
            <a:spLocks noGrp="1"/>
          </p:cNvSpPr>
          <p:nvPr>
            <p:ph type="title"/>
          </p:nvPr>
        </p:nvSpPr>
        <p:spPr>
          <a:xfrm>
            <a:off x="457200" y="0"/>
            <a:ext cx="8229600" cy="685800"/>
          </a:xfrm>
        </p:spPr>
        <p:txBody>
          <a:bodyPr/>
          <a:lstStyle/>
          <a:p>
            <a:pPr algn="ctr"/>
            <a:r>
              <a:rPr lang="ar-SA" sz="2400" b="1" smtClean="0">
                <a:solidFill>
                  <a:srgbClr val="C00000"/>
                </a:solidFill>
              </a:rPr>
              <a:t>الجهاز الهرموني في الجسم ” الغدد  الصماء</a:t>
            </a:r>
            <a:r>
              <a:rPr lang="ar-SA" sz="2400" b="1" smtClean="0"/>
              <a:t>“</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l="4326" r="32222" b="55263"/>
          <a:stretch>
            <a:fillRect/>
          </a:stretch>
        </p:blipFill>
        <p:spPr bwMode="auto">
          <a:xfrm>
            <a:off x="2743200" y="990600"/>
            <a:ext cx="335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رابط كسهم مستقيم 5"/>
          <p:cNvCxnSpPr/>
          <p:nvPr/>
        </p:nvCxnSpPr>
        <p:spPr>
          <a:xfrm>
            <a:off x="2362200" y="1447800"/>
            <a:ext cx="205740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مستطيل 7"/>
          <p:cNvSpPr/>
          <p:nvPr/>
        </p:nvSpPr>
        <p:spPr>
          <a:xfrm>
            <a:off x="685800" y="99060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الغدة الصنوبرية </a:t>
            </a:r>
          </a:p>
        </p:txBody>
      </p:sp>
      <p:sp>
        <p:nvSpPr>
          <p:cNvPr id="10" name="مستطيل 9"/>
          <p:cNvSpPr/>
          <p:nvPr/>
        </p:nvSpPr>
        <p:spPr>
          <a:xfrm>
            <a:off x="1371600" y="1828800"/>
            <a:ext cx="1066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الموقع :</a:t>
            </a:r>
          </a:p>
          <a:p>
            <a:pPr algn="ctr" rtl="1" eaLnBrk="1" hangingPunct="1">
              <a:defRPr/>
            </a:pPr>
            <a:r>
              <a:rPr lang="ar-SA" sz="1600" b="1" dirty="0">
                <a:solidFill>
                  <a:srgbClr val="FF0000"/>
                </a:solidFill>
              </a:rPr>
              <a:t> </a:t>
            </a:r>
            <a:r>
              <a:rPr lang="ar-SA" sz="1600" b="1" dirty="0">
                <a:solidFill>
                  <a:srgbClr val="660033"/>
                </a:solidFill>
              </a:rPr>
              <a:t>داخل الدماغ</a:t>
            </a:r>
          </a:p>
        </p:txBody>
      </p:sp>
      <p:grpSp>
        <p:nvGrpSpPr>
          <p:cNvPr id="2" name="مجموعة 13"/>
          <p:cNvGrpSpPr>
            <a:grpSpLocks/>
          </p:cNvGrpSpPr>
          <p:nvPr/>
        </p:nvGrpSpPr>
        <p:grpSpPr bwMode="auto">
          <a:xfrm>
            <a:off x="685800" y="1447800"/>
            <a:ext cx="1371600" cy="304800"/>
            <a:chOff x="685800" y="1447800"/>
            <a:chExt cx="1371600" cy="304800"/>
          </a:xfrm>
        </p:grpSpPr>
        <p:sp>
          <p:nvSpPr>
            <p:cNvPr id="11" name="سهم إلى اليسار واليمين 10"/>
            <p:cNvSpPr/>
            <p:nvPr/>
          </p:nvSpPr>
          <p:spPr>
            <a:xfrm>
              <a:off x="685800" y="1447800"/>
              <a:ext cx="13716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12" name="سهم للأسفل 11"/>
            <p:cNvSpPr/>
            <p:nvPr/>
          </p:nvSpPr>
          <p:spPr>
            <a:xfrm>
              <a:off x="1981200" y="1600200"/>
              <a:ext cx="46038"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13" name="سهم للأسفل 12"/>
            <p:cNvSpPr/>
            <p:nvPr/>
          </p:nvSpPr>
          <p:spPr>
            <a:xfrm>
              <a:off x="715963" y="1600200"/>
              <a:ext cx="46037"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grpSp>
      <p:sp>
        <p:nvSpPr>
          <p:cNvPr id="15" name="مستطيل 14"/>
          <p:cNvSpPr/>
          <p:nvPr/>
        </p:nvSpPr>
        <p:spPr>
          <a:xfrm>
            <a:off x="76200" y="1828800"/>
            <a:ext cx="10668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الوظيفة : </a:t>
            </a:r>
            <a:r>
              <a:rPr lang="ar-SA" sz="1600" b="1" dirty="0">
                <a:solidFill>
                  <a:srgbClr val="660033"/>
                </a:solidFill>
              </a:rPr>
              <a:t>تنظيم النوم والاستيقاظ</a:t>
            </a:r>
          </a:p>
        </p:txBody>
      </p:sp>
      <p:cxnSp>
        <p:nvCxnSpPr>
          <p:cNvPr id="16" name="رابط كسهم مستقيم 15"/>
          <p:cNvCxnSpPr/>
          <p:nvPr/>
        </p:nvCxnSpPr>
        <p:spPr>
          <a:xfrm rot="10800000" flipV="1">
            <a:off x="4495800" y="1143000"/>
            <a:ext cx="2590800" cy="914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مستطيل 17"/>
          <p:cNvSpPr/>
          <p:nvPr/>
        </p:nvSpPr>
        <p:spPr>
          <a:xfrm>
            <a:off x="7162800" y="60960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الغدة النخامية  </a:t>
            </a:r>
          </a:p>
        </p:txBody>
      </p:sp>
      <p:grpSp>
        <p:nvGrpSpPr>
          <p:cNvPr id="3" name="مجموعة 18"/>
          <p:cNvGrpSpPr>
            <a:grpSpLocks/>
          </p:cNvGrpSpPr>
          <p:nvPr/>
        </p:nvGrpSpPr>
        <p:grpSpPr bwMode="auto">
          <a:xfrm>
            <a:off x="7239000" y="1066800"/>
            <a:ext cx="1371600" cy="304800"/>
            <a:chOff x="685800" y="1447800"/>
            <a:chExt cx="1371600" cy="304800"/>
          </a:xfrm>
        </p:grpSpPr>
        <p:sp>
          <p:nvSpPr>
            <p:cNvPr id="20" name="سهم إلى اليسار واليمين 19"/>
            <p:cNvSpPr/>
            <p:nvPr/>
          </p:nvSpPr>
          <p:spPr>
            <a:xfrm>
              <a:off x="685800" y="1447800"/>
              <a:ext cx="13716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21" name="سهم للأسفل 20"/>
            <p:cNvSpPr/>
            <p:nvPr/>
          </p:nvSpPr>
          <p:spPr>
            <a:xfrm>
              <a:off x="1981200" y="1600200"/>
              <a:ext cx="46038"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22" name="سهم للأسفل 21"/>
            <p:cNvSpPr/>
            <p:nvPr/>
          </p:nvSpPr>
          <p:spPr>
            <a:xfrm>
              <a:off x="715963" y="1600200"/>
              <a:ext cx="46037"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grpSp>
      <p:sp>
        <p:nvSpPr>
          <p:cNvPr id="23" name="مستطيل 22"/>
          <p:cNvSpPr/>
          <p:nvPr/>
        </p:nvSpPr>
        <p:spPr>
          <a:xfrm>
            <a:off x="7924800" y="1447800"/>
            <a:ext cx="990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الموقع :</a:t>
            </a:r>
          </a:p>
          <a:p>
            <a:pPr algn="ctr" rtl="1" eaLnBrk="1" hangingPunct="1">
              <a:defRPr/>
            </a:pPr>
            <a:r>
              <a:rPr lang="ar-SA" sz="1600" b="1" dirty="0">
                <a:solidFill>
                  <a:srgbClr val="FF0000"/>
                </a:solidFill>
              </a:rPr>
              <a:t> </a:t>
            </a:r>
            <a:r>
              <a:rPr lang="ar-SA" sz="1600" b="1" dirty="0">
                <a:solidFill>
                  <a:srgbClr val="660033"/>
                </a:solidFill>
              </a:rPr>
              <a:t>منطقة تحت المهاد </a:t>
            </a:r>
          </a:p>
        </p:txBody>
      </p:sp>
      <p:sp>
        <p:nvSpPr>
          <p:cNvPr id="24" name="مستطيل 23"/>
          <p:cNvSpPr/>
          <p:nvPr/>
        </p:nvSpPr>
        <p:spPr>
          <a:xfrm>
            <a:off x="6400800" y="1371600"/>
            <a:ext cx="13716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الوظيفة :</a:t>
            </a:r>
          </a:p>
          <a:p>
            <a:pPr algn="ctr" rtl="1" eaLnBrk="1" hangingPunct="1">
              <a:defRPr/>
            </a:pPr>
            <a:r>
              <a:rPr lang="ar-SA" sz="1600" b="1" dirty="0">
                <a:solidFill>
                  <a:srgbClr val="660033"/>
                </a:solidFill>
              </a:rPr>
              <a:t>تسيطر على نشاطات الغدد الأخرى و تنظم عملية النمو</a:t>
            </a:r>
          </a:p>
        </p:txBody>
      </p:sp>
      <p:cxnSp>
        <p:nvCxnSpPr>
          <p:cNvPr id="25" name="رابط كسهم مستقيم 24"/>
          <p:cNvCxnSpPr/>
          <p:nvPr/>
        </p:nvCxnSpPr>
        <p:spPr>
          <a:xfrm>
            <a:off x="1752600" y="3505200"/>
            <a:ext cx="25908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7" name="مستطيل 26"/>
          <p:cNvSpPr/>
          <p:nvPr/>
        </p:nvSpPr>
        <p:spPr>
          <a:xfrm>
            <a:off x="533400" y="289560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الغدة </a:t>
            </a:r>
            <a:r>
              <a:rPr lang="ar-SA" sz="1600" b="1" dirty="0" err="1">
                <a:solidFill>
                  <a:srgbClr val="FF0000"/>
                </a:solidFill>
              </a:rPr>
              <a:t>الزعترية</a:t>
            </a:r>
            <a:r>
              <a:rPr lang="ar-SA" sz="1600" b="1" dirty="0">
                <a:solidFill>
                  <a:srgbClr val="FF0000"/>
                </a:solidFill>
              </a:rPr>
              <a:t>   </a:t>
            </a:r>
          </a:p>
        </p:txBody>
      </p:sp>
      <p:grpSp>
        <p:nvGrpSpPr>
          <p:cNvPr id="4" name="مجموعة 33"/>
          <p:cNvGrpSpPr>
            <a:grpSpLocks/>
          </p:cNvGrpSpPr>
          <p:nvPr/>
        </p:nvGrpSpPr>
        <p:grpSpPr bwMode="auto">
          <a:xfrm>
            <a:off x="609600" y="3352800"/>
            <a:ext cx="1447800" cy="381000"/>
            <a:chOff x="685800" y="1447800"/>
            <a:chExt cx="1371600" cy="304800"/>
          </a:xfrm>
        </p:grpSpPr>
        <p:sp>
          <p:nvSpPr>
            <p:cNvPr id="35" name="سهم إلى اليسار واليمين 34"/>
            <p:cNvSpPr/>
            <p:nvPr/>
          </p:nvSpPr>
          <p:spPr>
            <a:xfrm>
              <a:off x="685800" y="1447800"/>
              <a:ext cx="13716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36" name="سهم للأسفل 35"/>
            <p:cNvSpPr/>
            <p:nvPr/>
          </p:nvSpPr>
          <p:spPr>
            <a:xfrm>
              <a:off x="1980699" y="1600200"/>
              <a:ext cx="46622"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37" name="سهم للأسفل 36"/>
            <p:cNvSpPr/>
            <p:nvPr/>
          </p:nvSpPr>
          <p:spPr>
            <a:xfrm>
              <a:off x="715879" y="1600200"/>
              <a:ext cx="46623"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grpSp>
      <p:sp>
        <p:nvSpPr>
          <p:cNvPr id="38" name="مستطيل 37"/>
          <p:cNvSpPr/>
          <p:nvPr/>
        </p:nvSpPr>
        <p:spPr>
          <a:xfrm>
            <a:off x="1371600" y="3886200"/>
            <a:ext cx="1371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الموقع :</a:t>
            </a:r>
          </a:p>
          <a:p>
            <a:pPr algn="ctr" rtl="1" eaLnBrk="1" hangingPunct="1">
              <a:defRPr/>
            </a:pPr>
            <a:r>
              <a:rPr lang="ar-SA" sz="1600" b="1" dirty="0">
                <a:solidFill>
                  <a:srgbClr val="FF0000"/>
                </a:solidFill>
              </a:rPr>
              <a:t> </a:t>
            </a:r>
            <a:r>
              <a:rPr lang="ar-SA" sz="1600" b="1" dirty="0">
                <a:solidFill>
                  <a:srgbClr val="660033"/>
                </a:solidFill>
              </a:rPr>
              <a:t>منطقة خلف عظمة القص</a:t>
            </a:r>
          </a:p>
        </p:txBody>
      </p:sp>
      <p:sp>
        <p:nvSpPr>
          <p:cNvPr id="39" name="مستطيل 38"/>
          <p:cNvSpPr/>
          <p:nvPr/>
        </p:nvSpPr>
        <p:spPr>
          <a:xfrm>
            <a:off x="0" y="3886200"/>
            <a:ext cx="1524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الوظيفة :</a:t>
            </a:r>
          </a:p>
          <a:p>
            <a:pPr algn="ctr" rtl="1" eaLnBrk="1" hangingPunct="1">
              <a:defRPr/>
            </a:pPr>
            <a:r>
              <a:rPr lang="ar-SA" sz="1600" b="1" dirty="0">
                <a:solidFill>
                  <a:srgbClr val="660033"/>
                </a:solidFill>
              </a:rPr>
              <a:t>تفرز هرمون يحفز عملية تصنيع خلايا تقاوم الالتهاب </a:t>
            </a:r>
          </a:p>
        </p:txBody>
      </p:sp>
      <p:cxnSp>
        <p:nvCxnSpPr>
          <p:cNvPr id="41" name="رابط كسهم مستقيم 40"/>
          <p:cNvCxnSpPr/>
          <p:nvPr/>
        </p:nvCxnSpPr>
        <p:spPr>
          <a:xfrm rot="10800000" flipV="1">
            <a:off x="4495800" y="2895600"/>
            <a:ext cx="2362200" cy="76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3" name="مستطيل 42"/>
          <p:cNvSpPr/>
          <p:nvPr/>
        </p:nvSpPr>
        <p:spPr>
          <a:xfrm>
            <a:off x="7086600" y="236220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الغدة الدرقية   </a:t>
            </a:r>
          </a:p>
        </p:txBody>
      </p:sp>
      <p:grpSp>
        <p:nvGrpSpPr>
          <p:cNvPr id="5" name="مجموعة 43"/>
          <p:cNvGrpSpPr>
            <a:grpSpLocks/>
          </p:cNvGrpSpPr>
          <p:nvPr/>
        </p:nvGrpSpPr>
        <p:grpSpPr bwMode="auto">
          <a:xfrm>
            <a:off x="7239000" y="2819400"/>
            <a:ext cx="1371600" cy="304800"/>
            <a:chOff x="685800" y="1447800"/>
            <a:chExt cx="1371600" cy="304800"/>
          </a:xfrm>
        </p:grpSpPr>
        <p:sp>
          <p:nvSpPr>
            <p:cNvPr id="45" name="سهم إلى اليسار واليمين 44"/>
            <p:cNvSpPr/>
            <p:nvPr/>
          </p:nvSpPr>
          <p:spPr>
            <a:xfrm>
              <a:off x="685800" y="1447800"/>
              <a:ext cx="13716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46" name="سهم للأسفل 45"/>
            <p:cNvSpPr/>
            <p:nvPr/>
          </p:nvSpPr>
          <p:spPr>
            <a:xfrm>
              <a:off x="1981200" y="1600200"/>
              <a:ext cx="46038"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47" name="سهم للأسفل 46"/>
            <p:cNvSpPr/>
            <p:nvPr/>
          </p:nvSpPr>
          <p:spPr>
            <a:xfrm>
              <a:off x="715963" y="1600200"/>
              <a:ext cx="46037"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grpSp>
      <p:sp>
        <p:nvSpPr>
          <p:cNvPr id="48" name="مستطيل 47"/>
          <p:cNvSpPr/>
          <p:nvPr/>
        </p:nvSpPr>
        <p:spPr>
          <a:xfrm>
            <a:off x="7924800" y="3200400"/>
            <a:ext cx="1219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الموقع :</a:t>
            </a:r>
          </a:p>
          <a:p>
            <a:pPr algn="ctr" rtl="1" eaLnBrk="1" hangingPunct="1">
              <a:defRPr/>
            </a:pPr>
            <a:r>
              <a:rPr lang="ar-SA" sz="1600" b="1" dirty="0">
                <a:solidFill>
                  <a:srgbClr val="FF0000"/>
                </a:solidFill>
              </a:rPr>
              <a:t> </a:t>
            </a:r>
            <a:r>
              <a:rPr lang="ar-SA" sz="1600" b="1" dirty="0">
                <a:solidFill>
                  <a:srgbClr val="660033"/>
                </a:solidFill>
              </a:rPr>
              <a:t>تحت البلعوم </a:t>
            </a:r>
          </a:p>
        </p:txBody>
      </p:sp>
      <p:sp>
        <p:nvSpPr>
          <p:cNvPr id="49" name="مستطيل 48"/>
          <p:cNvSpPr/>
          <p:nvPr/>
        </p:nvSpPr>
        <p:spPr>
          <a:xfrm>
            <a:off x="6248400" y="3200400"/>
            <a:ext cx="1676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الوظيفة :</a:t>
            </a:r>
          </a:p>
          <a:p>
            <a:pPr algn="ctr" rtl="1" eaLnBrk="1" hangingPunct="1">
              <a:defRPr/>
            </a:pPr>
            <a:r>
              <a:rPr lang="ar-SA" sz="1600" b="1" dirty="0">
                <a:solidFill>
                  <a:srgbClr val="660033"/>
                </a:solidFill>
              </a:rPr>
              <a:t>ينظم عملية التمثيل الغذائي وينظم ترسب الكالسيوم في العظام </a:t>
            </a:r>
          </a:p>
        </p:txBody>
      </p:sp>
      <p:cxnSp>
        <p:nvCxnSpPr>
          <p:cNvPr id="50" name="رابط كسهم مستقيم 49"/>
          <p:cNvCxnSpPr/>
          <p:nvPr/>
        </p:nvCxnSpPr>
        <p:spPr>
          <a:xfrm rot="10800000">
            <a:off x="4419600" y="3048000"/>
            <a:ext cx="2667000" cy="1447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2" name="مستطيل 51"/>
          <p:cNvSpPr/>
          <p:nvPr/>
        </p:nvSpPr>
        <p:spPr>
          <a:xfrm>
            <a:off x="6858000" y="426720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الغد جارة الدرقية   </a:t>
            </a:r>
          </a:p>
        </p:txBody>
      </p:sp>
      <p:grpSp>
        <p:nvGrpSpPr>
          <p:cNvPr id="7" name="مجموعة 53"/>
          <p:cNvGrpSpPr>
            <a:grpSpLocks/>
          </p:cNvGrpSpPr>
          <p:nvPr/>
        </p:nvGrpSpPr>
        <p:grpSpPr bwMode="auto">
          <a:xfrm>
            <a:off x="7010400" y="4724400"/>
            <a:ext cx="1371600" cy="304800"/>
            <a:chOff x="685800" y="1447800"/>
            <a:chExt cx="1371600" cy="304800"/>
          </a:xfrm>
        </p:grpSpPr>
        <p:sp>
          <p:nvSpPr>
            <p:cNvPr id="55" name="سهم إلى اليسار واليمين 54"/>
            <p:cNvSpPr/>
            <p:nvPr/>
          </p:nvSpPr>
          <p:spPr>
            <a:xfrm>
              <a:off x="685800" y="1447800"/>
              <a:ext cx="13716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56" name="سهم للأسفل 55"/>
            <p:cNvSpPr/>
            <p:nvPr/>
          </p:nvSpPr>
          <p:spPr>
            <a:xfrm>
              <a:off x="1981200" y="1600200"/>
              <a:ext cx="46038"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57" name="سهم للأسفل 56"/>
            <p:cNvSpPr/>
            <p:nvPr/>
          </p:nvSpPr>
          <p:spPr>
            <a:xfrm>
              <a:off x="715963" y="1600200"/>
              <a:ext cx="46037"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grpSp>
      <p:sp>
        <p:nvSpPr>
          <p:cNvPr id="58" name="مستطيل 57"/>
          <p:cNvSpPr/>
          <p:nvPr/>
        </p:nvSpPr>
        <p:spPr>
          <a:xfrm>
            <a:off x="7848600" y="5029200"/>
            <a:ext cx="1219200"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الموقع :</a:t>
            </a:r>
          </a:p>
          <a:p>
            <a:pPr algn="ctr" rtl="1" eaLnBrk="1" hangingPunct="1">
              <a:defRPr/>
            </a:pPr>
            <a:r>
              <a:rPr lang="ar-SA" sz="1600" b="1" dirty="0">
                <a:solidFill>
                  <a:srgbClr val="FF0000"/>
                </a:solidFill>
              </a:rPr>
              <a:t> </a:t>
            </a:r>
            <a:r>
              <a:rPr lang="ar-SA" sz="1600" b="1" dirty="0">
                <a:solidFill>
                  <a:srgbClr val="660033"/>
                </a:solidFill>
              </a:rPr>
              <a:t>تتصل بالغدة الدرقية </a:t>
            </a:r>
          </a:p>
        </p:txBody>
      </p:sp>
      <p:sp>
        <p:nvSpPr>
          <p:cNvPr id="59" name="مستطيل 58"/>
          <p:cNvSpPr/>
          <p:nvPr/>
        </p:nvSpPr>
        <p:spPr>
          <a:xfrm>
            <a:off x="6172200" y="5105400"/>
            <a:ext cx="1676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الوظيفة :</a:t>
            </a:r>
          </a:p>
          <a:p>
            <a:pPr algn="ctr" rtl="1" eaLnBrk="1" hangingPunct="1">
              <a:defRPr/>
            </a:pPr>
            <a:r>
              <a:rPr lang="ar-SA" sz="1600" b="1" dirty="0">
                <a:solidFill>
                  <a:srgbClr val="660033"/>
                </a:solidFill>
              </a:rPr>
              <a:t>ينظم عملية انقباض العضلات ونقل </a:t>
            </a:r>
            <a:r>
              <a:rPr lang="ar-SA" sz="1600" b="1" dirty="0" err="1">
                <a:solidFill>
                  <a:srgbClr val="660033"/>
                </a:solidFill>
              </a:rPr>
              <a:t>السيالات</a:t>
            </a:r>
            <a:r>
              <a:rPr lang="ar-SA" sz="1600" b="1" dirty="0">
                <a:solidFill>
                  <a:srgbClr val="660033"/>
                </a:solidFill>
              </a:rPr>
              <a:t> العصبية </a:t>
            </a:r>
          </a:p>
        </p:txBody>
      </p:sp>
      <p:cxnSp>
        <p:nvCxnSpPr>
          <p:cNvPr id="60" name="رابط كسهم مستقيم 59"/>
          <p:cNvCxnSpPr/>
          <p:nvPr/>
        </p:nvCxnSpPr>
        <p:spPr>
          <a:xfrm flipV="1">
            <a:off x="1905000" y="4876800"/>
            <a:ext cx="2438400" cy="152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1" name="مستطيل 60"/>
          <p:cNvSpPr/>
          <p:nvPr/>
        </p:nvSpPr>
        <p:spPr>
          <a:xfrm>
            <a:off x="685800" y="4953000"/>
            <a:ext cx="152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جزر </a:t>
            </a:r>
            <a:r>
              <a:rPr lang="ar-SA" sz="1600" b="1" dirty="0" err="1">
                <a:solidFill>
                  <a:srgbClr val="FF0000"/>
                </a:solidFill>
              </a:rPr>
              <a:t>لانجرهانز</a:t>
            </a:r>
            <a:endParaRPr lang="ar-SA" sz="1600" b="1" dirty="0">
              <a:solidFill>
                <a:srgbClr val="FF0000"/>
              </a:solidFill>
            </a:endParaRPr>
          </a:p>
        </p:txBody>
      </p:sp>
      <p:grpSp>
        <p:nvGrpSpPr>
          <p:cNvPr id="9" name="مجموعة 62"/>
          <p:cNvGrpSpPr>
            <a:grpSpLocks/>
          </p:cNvGrpSpPr>
          <p:nvPr/>
        </p:nvGrpSpPr>
        <p:grpSpPr bwMode="auto">
          <a:xfrm>
            <a:off x="685800" y="5334000"/>
            <a:ext cx="1447800" cy="381000"/>
            <a:chOff x="685800" y="1447800"/>
            <a:chExt cx="1371600" cy="304800"/>
          </a:xfrm>
        </p:grpSpPr>
        <p:sp>
          <p:nvSpPr>
            <p:cNvPr id="64" name="سهم إلى اليسار واليمين 63"/>
            <p:cNvSpPr/>
            <p:nvPr/>
          </p:nvSpPr>
          <p:spPr>
            <a:xfrm>
              <a:off x="685800" y="1447800"/>
              <a:ext cx="13716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65" name="سهم للأسفل 64"/>
            <p:cNvSpPr/>
            <p:nvPr/>
          </p:nvSpPr>
          <p:spPr>
            <a:xfrm>
              <a:off x="1980699" y="1600200"/>
              <a:ext cx="46622"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66" name="سهم للأسفل 65"/>
            <p:cNvSpPr/>
            <p:nvPr/>
          </p:nvSpPr>
          <p:spPr>
            <a:xfrm>
              <a:off x="715879" y="1600200"/>
              <a:ext cx="46623"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grpSp>
      <p:sp>
        <p:nvSpPr>
          <p:cNvPr id="67" name="مستطيل 66"/>
          <p:cNvSpPr/>
          <p:nvPr/>
        </p:nvSpPr>
        <p:spPr>
          <a:xfrm>
            <a:off x="1371600" y="5791200"/>
            <a:ext cx="1371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الموقع :</a:t>
            </a:r>
          </a:p>
          <a:p>
            <a:pPr algn="ctr" rtl="1" eaLnBrk="1" hangingPunct="1">
              <a:defRPr/>
            </a:pPr>
            <a:r>
              <a:rPr lang="ar-SA" sz="1600" b="1" dirty="0">
                <a:solidFill>
                  <a:srgbClr val="FF0000"/>
                </a:solidFill>
              </a:rPr>
              <a:t> </a:t>
            </a:r>
            <a:r>
              <a:rPr lang="ar-SA" sz="1600" b="1" dirty="0">
                <a:solidFill>
                  <a:srgbClr val="660033"/>
                </a:solidFill>
              </a:rPr>
              <a:t>البنكرياس </a:t>
            </a:r>
          </a:p>
        </p:txBody>
      </p:sp>
      <p:sp>
        <p:nvSpPr>
          <p:cNvPr id="68" name="مستطيل 67"/>
          <p:cNvSpPr/>
          <p:nvPr/>
        </p:nvSpPr>
        <p:spPr>
          <a:xfrm>
            <a:off x="0" y="5638800"/>
            <a:ext cx="15240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الوظيفة :</a:t>
            </a:r>
          </a:p>
          <a:p>
            <a:pPr algn="ctr" rtl="1" eaLnBrk="1" hangingPunct="1">
              <a:defRPr/>
            </a:pPr>
            <a:r>
              <a:rPr lang="ar-SA" sz="1600" b="1" dirty="0">
                <a:solidFill>
                  <a:srgbClr val="660033"/>
                </a:solidFill>
              </a:rPr>
              <a:t>تنظم مستوى السكر في الدم </a:t>
            </a:r>
          </a:p>
        </p:txBody>
      </p:sp>
      <p:cxnSp>
        <p:nvCxnSpPr>
          <p:cNvPr id="69" name="رابط كسهم مستقيم 68"/>
          <p:cNvCxnSpPr/>
          <p:nvPr/>
        </p:nvCxnSpPr>
        <p:spPr>
          <a:xfrm rot="16200000" flipV="1">
            <a:off x="4610100" y="4762500"/>
            <a:ext cx="990600" cy="762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3" name="مستطيل 72"/>
          <p:cNvSpPr/>
          <p:nvPr/>
        </p:nvSpPr>
        <p:spPr>
          <a:xfrm>
            <a:off x="4800600" y="5562600"/>
            <a:ext cx="15240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الغدة </a:t>
            </a:r>
            <a:r>
              <a:rPr lang="ar-SA" sz="1600" b="1" dirty="0" err="1">
                <a:solidFill>
                  <a:srgbClr val="FF0000"/>
                </a:solidFill>
              </a:rPr>
              <a:t>الكظرية</a:t>
            </a:r>
            <a:r>
              <a:rPr lang="ar-SA" sz="1600" b="1" dirty="0">
                <a:solidFill>
                  <a:srgbClr val="FF0000"/>
                </a:solidFill>
              </a:rPr>
              <a:t> </a:t>
            </a:r>
          </a:p>
        </p:txBody>
      </p:sp>
      <p:grpSp>
        <p:nvGrpSpPr>
          <p:cNvPr id="14" name="مجموعة 74"/>
          <p:cNvGrpSpPr>
            <a:grpSpLocks/>
          </p:cNvGrpSpPr>
          <p:nvPr/>
        </p:nvGrpSpPr>
        <p:grpSpPr bwMode="auto">
          <a:xfrm>
            <a:off x="3886200" y="5867400"/>
            <a:ext cx="2362200" cy="457200"/>
            <a:chOff x="685800" y="1447800"/>
            <a:chExt cx="1371600" cy="304800"/>
          </a:xfrm>
        </p:grpSpPr>
        <p:sp>
          <p:nvSpPr>
            <p:cNvPr id="76" name="سهم إلى اليسار واليمين 75"/>
            <p:cNvSpPr/>
            <p:nvPr/>
          </p:nvSpPr>
          <p:spPr>
            <a:xfrm>
              <a:off x="685800" y="1447800"/>
              <a:ext cx="13716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77" name="سهم للأسفل 76"/>
            <p:cNvSpPr/>
            <p:nvPr/>
          </p:nvSpPr>
          <p:spPr>
            <a:xfrm>
              <a:off x="1980893" y="1600200"/>
              <a:ext cx="4608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sp>
          <p:nvSpPr>
            <p:cNvPr id="78" name="سهم للأسفل 77"/>
            <p:cNvSpPr/>
            <p:nvPr/>
          </p:nvSpPr>
          <p:spPr>
            <a:xfrm>
              <a:off x="716219" y="1600200"/>
              <a:ext cx="46089"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ar-SA"/>
            </a:p>
          </p:txBody>
        </p:sp>
      </p:grpSp>
      <p:sp>
        <p:nvSpPr>
          <p:cNvPr id="80" name="مستطيل 79"/>
          <p:cNvSpPr/>
          <p:nvPr/>
        </p:nvSpPr>
        <p:spPr>
          <a:xfrm>
            <a:off x="5486400" y="6248400"/>
            <a:ext cx="1371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الموقع :</a:t>
            </a:r>
          </a:p>
          <a:p>
            <a:pPr algn="ctr" rtl="1" eaLnBrk="1" hangingPunct="1">
              <a:defRPr/>
            </a:pPr>
            <a:r>
              <a:rPr lang="ar-SA" sz="1600" b="1" dirty="0">
                <a:solidFill>
                  <a:srgbClr val="660033"/>
                </a:solidFill>
              </a:rPr>
              <a:t>فوق الكلية </a:t>
            </a:r>
          </a:p>
        </p:txBody>
      </p:sp>
      <p:sp>
        <p:nvSpPr>
          <p:cNvPr id="81" name="مستطيل 80"/>
          <p:cNvSpPr/>
          <p:nvPr/>
        </p:nvSpPr>
        <p:spPr>
          <a:xfrm>
            <a:off x="2514600" y="6096000"/>
            <a:ext cx="2743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1600" b="1" dirty="0">
                <a:solidFill>
                  <a:srgbClr val="FF0000"/>
                </a:solidFill>
              </a:rPr>
              <a:t>الوظيفة :</a:t>
            </a:r>
          </a:p>
          <a:p>
            <a:pPr algn="ctr" rtl="1" eaLnBrk="1" hangingPunct="1">
              <a:defRPr/>
            </a:pPr>
            <a:r>
              <a:rPr lang="ar-SA" sz="1600" b="1" dirty="0">
                <a:solidFill>
                  <a:srgbClr val="660033"/>
                </a:solidFill>
              </a:rPr>
              <a:t>تنظم تكيف الجسم مع الحالات الطارئة </a:t>
            </a:r>
          </a:p>
        </p:txBody>
      </p:sp>
    </p:spTree>
    <p:extLst>
      <p:ext uri="{BB962C8B-B14F-4D97-AF65-F5344CB8AC3E}">
        <p14:creationId xmlns:p14="http://schemas.microsoft.com/office/powerpoint/2010/main" val="2299133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2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ox(in)">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ox(in)">
                                      <p:cBhvr>
                                        <p:cTn id="30" dur="500"/>
                                        <p:tgtEl>
                                          <p:spTgt spid="1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ox(in)">
                                      <p:cBhvr>
                                        <p:cTn id="35" dur="2000"/>
                                        <p:tgtEl>
                                          <p:spTgt spid="16"/>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ox(in)">
                                      <p:cBhvr>
                                        <p:cTn id="38" dur="2000"/>
                                        <p:tgtEl>
                                          <p:spTgt spid="1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box(in)">
                                      <p:cBhvr>
                                        <p:cTn id="43" dur="500"/>
                                        <p:tgtEl>
                                          <p:spTgt spid="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ox(in)">
                                      <p:cBhvr>
                                        <p:cTn id="48" dur="500"/>
                                        <p:tgtEl>
                                          <p:spTgt spid="2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ox(in)">
                                      <p:cBhvr>
                                        <p:cTn id="53" dur="500"/>
                                        <p:tgtEl>
                                          <p:spTgt spid="2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box(in)">
                                      <p:cBhvr>
                                        <p:cTn id="58" dur="2000"/>
                                        <p:tgtEl>
                                          <p:spTgt spid="41"/>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box(in)">
                                      <p:cBhvr>
                                        <p:cTn id="61" dur="2000"/>
                                        <p:tgtEl>
                                          <p:spTgt spid="4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4" presetClass="entr" presetSubtype="16"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box(in)">
                                      <p:cBhvr>
                                        <p:cTn id="66" dur="500"/>
                                        <p:tgtEl>
                                          <p:spTgt spid="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box(in)">
                                      <p:cBhvr>
                                        <p:cTn id="71" dur="500"/>
                                        <p:tgtEl>
                                          <p:spTgt spid="48"/>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box(in)">
                                      <p:cBhvr>
                                        <p:cTn id="76" dur="500"/>
                                        <p:tgtEl>
                                          <p:spTgt spid="4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box(in)">
                                      <p:cBhvr>
                                        <p:cTn id="81" dur="2000"/>
                                        <p:tgtEl>
                                          <p:spTgt spid="52"/>
                                        </p:tgtEl>
                                      </p:cBhvr>
                                    </p:animEffect>
                                  </p:childTnLst>
                                </p:cTn>
                              </p:par>
                              <p:par>
                                <p:cTn id="82" presetID="4" presetClass="entr" presetSubtype="16" fill="hold" nodeType="with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box(in)">
                                      <p:cBhvr>
                                        <p:cTn id="84" dur="2000"/>
                                        <p:tgtEl>
                                          <p:spTgt spid="5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4" presetClass="entr" presetSubtype="16" fill="hold"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box(in)">
                                      <p:cBhvr>
                                        <p:cTn id="89" dur="500"/>
                                        <p:tgtEl>
                                          <p:spTgt spid="7"/>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4" presetClass="entr" presetSubtype="16" fill="hold" grpId="0" nodeType="click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box(in)">
                                      <p:cBhvr>
                                        <p:cTn id="94" dur="500"/>
                                        <p:tgtEl>
                                          <p:spTgt spid="58"/>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4" presetClass="entr" presetSubtype="16" fill="hold" grpId="0" nodeType="clickEffect">
                                  <p:stCondLst>
                                    <p:cond delay="0"/>
                                  </p:stCondLst>
                                  <p:childTnLst>
                                    <p:set>
                                      <p:cBhvr>
                                        <p:cTn id="98" dur="1" fill="hold">
                                          <p:stCondLst>
                                            <p:cond delay="0"/>
                                          </p:stCondLst>
                                        </p:cTn>
                                        <p:tgtEl>
                                          <p:spTgt spid="59"/>
                                        </p:tgtEl>
                                        <p:attrNameLst>
                                          <p:attrName>style.visibility</p:attrName>
                                        </p:attrNameLst>
                                      </p:cBhvr>
                                      <p:to>
                                        <p:strVal val="visible"/>
                                      </p:to>
                                    </p:set>
                                    <p:animEffect transition="in" filter="box(in)">
                                      <p:cBhvr>
                                        <p:cTn id="99" dur="500"/>
                                        <p:tgtEl>
                                          <p:spTgt spid="5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 presetClass="entr" presetSubtype="16" fill="hold" grpId="0" nodeType="click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box(in)">
                                      <p:cBhvr>
                                        <p:cTn id="104" dur="500"/>
                                        <p:tgtEl>
                                          <p:spTgt spid="27"/>
                                        </p:tgtEl>
                                      </p:cBhvr>
                                    </p:animEffect>
                                  </p:childTnLst>
                                </p:cTn>
                              </p:par>
                              <p:par>
                                <p:cTn id="105" presetID="4" presetClass="entr" presetSubtype="16" fill="hold" nodeType="withEffect">
                                  <p:stCondLst>
                                    <p:cond delay="0"/>
                                  </p:stCondLst>
                                  <p:childTnLst>
                                    <p:set>
                                      <p:cBhvr>
                                        <p:cTn id="106" dur="1" fill="hold">
                                          <p:stCondLst>
                                            <p:cond delay="0"/>
                                          </p:stCondLst>
                                        </p:cTn>
                                        <p:tgtEl>
                                          <p:spTgt spid="25"/>
                                        </p:tgtEl>
                                        <p:attrNameLst>
                                          <p:attrName>style.visibility</p:attrName>
                                        </p:attrNameLst>
                                      </p:cBhvr>
                                      <p:to>
                                        <p:strVal val="visible"/>
                                      </p:to>
                                    </p:set>
                                    <p:animEffect transition="in" filter="box(in)">
                                      <p:cBhvr>
                                        <p:cTn id="107" dur="500"/>
                                        <p:tgtEl>
                                          <p:spTgt spid="25"/>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 presetClass="entr" presetSubtype="16" fill="hold" nodeType="clickEffect">
                                  <p:stCondLst>
                                    <p:cond delay="0"/>
                                  </p:stCondLst>
                                  <p:childTnLst>
                                    <p:set>
                                      <p:cBhvr>
                                        <p:cTn id="111" dur="1" fill="hold">
                                          <p:stCondLst>
                                            <p:cond delay="0"/>
                                          </p:stCondLst>
                                        </p:cTn>
                                        <p:tgtEl>
                                          <p:spTgt spid="4"/>
                                        </p:tgtEl>
                                        <p:attrNameLst>
                                          <p:attrName>style.visibility</p:attrName>
                                        </p:attrNameLst>
                                      </p:cBhvr>
                                      <p:to>
                                        <p:strVal val="visible"/>
                                      </p:to>
                                    </p:set>
                                    <p:animEffect transition="in" filter="box(in)">
                                      <p:cBhvr>
                                        <p:cTn id="112" dur="500"/>
                                        <p:tgtEl>
                                          <p:spTgt spid="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4" presetClass="entr" presetSubtype="16" fill="hold" grpId="0" nodeType="click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box(in)">
                                      <p:cBhvr>
                                        <p:cTn id="117" dur="500"/>
                                        <p:tgtEl>
                                          <p:spTgt spid="38"/>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4" presetClass="entr" presetSubtype="16" fill="hold" grpId="0" nodeType="click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box(in)">
                                      <p:cBhvr>
                                        <p:cTn id="122" dur="500"/>
                                        <p:tgtEl>
                                          <p:spTgt spid="39"/>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4" presetClass="entr" presetSubtype="16" fill="hold" grpId="0" nodeType="click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box(in)">
                                      <p:cBhvr>
                                        <p:cTn id="127" dur="500"/>
                                        <p:tgtEl>
                                          <p:spTgt spid="61"/>
                                        </p:tgtEl>
                                      </p:cBhvr>
                                    </p:animEffect>
                                  </p:childTnLst>
                                </p:cTn>
                              </p:par>
                              <p:par>
                                <p:cTn id="128" presetID="4" presetClass="entr" presetSubtype="16" fill="hold" nodeType="withEffect">
                                  <p:stCondLst>
                                    <p:cond delay="0"/>
                                  </p:stCondLst>
                                  <p:childTnLst>
                                    <p:set>
                                      <p:cBhvr>
                                        <p:cTn id="129" dur="1" fill="hold">
                                          <p:stCondLst>
                                            <p:cond delay="0"/>
                                          </p:stCondLst>
                                        </p:cTn>
                                        <p:tgtEl>
                                          <p:spTgt spid="60"/>
                                        </p:tgtEl>
                                        <p:attrNameLst>
                                          <p:attrName>style.visibility</p:attrName>
                                        </p:attrNameLst>
                                      </p:cBhvr>
                                      <p:to>
                                        <p:strVal val="visible"/>
                                      </p:to>
                                    </p:set>
                                    <p:animEffect transition="in" filter="box(in)">
                                      <p:cBhvr>
                                        <p:cTn id="130" dur="500"/>
                                        <p:tgtEl>
                                          <p:spTgt spid="60"/>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4" presetClass="entr" presetSubtype="16" fill="hold" nodeType="clickEffect">
                                  <p:stCondLst>
                                    <p:cond delay="0"/>
                                  </p:stCondLst>
                                  <p:childTnLst>
                                    <p:set>
                                      <p:cBhvr>
                                        <p:cTn id="134" dur="1" fill="hold">
                                          <p:stCondLst>
                                            <p:cond delay="0"/>
                                          </p:stCondLst>
                                        </p:cTn>
                                        <p:tgtEl>
                                          <p:spTgt spid="9"/>
                                        </p:tgtEl>
                                        <p:attrNameLst>
                                          <p:attrName>style.visibility</p:attrName>
                                        </p:attrNameLst>
                                      </p:cBhvr>
                                      <p:to>
                                        <p:strVal val="visible"/>
                                      </p:to>
                                    </p:set>
                                    <p:animEffect transition="in" filter="box(in)">
                                      <p:cBhvr>
                                        <p:cTn id="135" dur="500"/>
                                        <p:tgtEl>
                                          <p:spTgt spid="9"/>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4" presetClass="entr" presetSubtype="16" fill="hold" grpId="0" nodeType="clickEffect">
                                  <p:stCondLst>
                                    <p:cond delay="0"/>
                                  </p:stCondLst>
                                  <p:childTnLst>
                                    <p:set>
                                      <p:cBhvr>
                                        <p:cTn id="139" dur="1" fill="hold">
                                          <p:stCondLst>
                                            <p:cond delay="0"/>
                                          </p:stCondLst>
                                        </p:cTn>
                                        <p:tgtEl>
                                          <p:spTgt spid="67"/>
                                        </p:tgtEl>
                                        <p:attrNameLst>
                                          <p:attrName>style.visibility</p:attrName>
                                        </p:attrNameLst>
                                      </p:cBhvr>
                                      <p:to>
                                        <p:strVal val="visible"/>
                                      </p:to>
                                    </p:set>
                                    <p:animEffect transition="in" filter="box(in)">
                                      <p:cBhvr>
                                        <p:cTn id="140" dur="500"/>
                                        <p:tgtEl>
                                          <p:spTgt spid="67"/>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4" presetClass="entr" presetSubtype="16" fill="hold" grpId="0" nodeType="clickEffect">
                                  <p:stCondLst>
                                    <p:cond delay="0"/>
                                  </p:stCondLst>
                                  <p:childTnLst>
                                    <p:set>
                                      <p:cBhvr>
                                        <p:cTn id="144" dur="1" fill="hold">
                                          <p:stCondLst>
                                            <p:cond delay="0"/>
                                          </p:stCondLst>
                                        </p:cTn>
                                        <p:tgtEl>
                                          <p:spTgt spid="68"/>
                                        </p:tgtEl>
                                        <p:attrNameLst>
                                          <p:attrName>style.visibility</p:attrName>
                                        </p:attrNameLst>
                                      </p:cBhvr>
                                      <p:to>
                                        <p:strVal val="visible"/>
                                      </p:to>
                                    </p:set>
                                    <p:animEffect transition="in" filter="box(in)">
                                      <p:cBhvr>
                                        <p:cTn id="145" dur="500"/>
                                        <p:tgtEl>
                                          <p:spTgt spid="68"/>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4" presetClass="entr" presetSubtype="16" fill="hold" nodeType="clickEffect">
                                  <p:stCondLst>
                                    <p:cond delay="0"/>
                                  </p:stCondLst>
                                  <p:childTnLst>
                                    <p:set>
                                      <p:cBhvr>
                                        <p:cTn id="149" dur="1" fill="hold">
                                          <p:stCondLst>
                                            <p:cond delay="0"/>
                                          </p:stCondLst>
                                        </p:cTn>
                                        <p:tgtEl>
                                          <p:spTgt spid="69"/>
                                        </p:tgtEl>
                                        <p:attrNameLst>
                                          <p:attrName>style.visibility</p:attrName>
                                        </p:attrNameLst>
                                      </p:cBhvr>
                                      <p:to>
                                        <p:strVal val="visible"/>
                                      </p:to>
                                    </p:set>
                                    <p:animEffect transition="in" filter="box(in)">
                                      <p:cBhvr>
                                        <p:cTn id="150" dur="500"/>
                                        <p:tgtEl>
                                          <p:spTgt spid="69"/>
                                        </p:tgtEl>
                                      </p:cBhvr>
                                    </p:animEffect>
                                  </p:childTnLst>
                                </p:cTn>
                              </p:par>
                              <p:par>
                                <p:cTn id="151" presetID="4" presetClass="entr" presetSubtype="16" fill="hold" grpId="0" nodeType="withEffect">
                                  <p:stCondLst>
                                    <p:cond delay="0"/>
                                  </p:stCondLst>
                                  <p:childTnLst>
                                    <p:set>
                                      <p:cBhvr>
                                        <p:cTn id="152" dur="1" fill="hold">
                                          <p:stCondLst>
                                            <p:cond delay="0"/>
                                          </p:stCondLst>
                                        </p:cTn>
                                        <p:tgtEl>
                                          <p:spTgt spid="73"/>
                                        </p:tgtEl>
                                        <p:attrNameLst>
                                          <p:attrName>style.visibility</p:attrName>
                                        </p:attrNameLst>
                                      </p:cBhvr>
                                      <p:to>
                                        <p:strVal val="visible"/>
                                      </p:to>
                                    </p:set>
                                    <p:animEffect transition="in" filter="box(in)">
                                      <p:cBhvr>
                                        <p:cTn id="153" dur="500"/>
                                        <p:tgtEl>
                                          <p:spTgt spid="73"/>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4" presetClass="entr" presetSubtype="16" fill="hold" nodeType="clickEffect">
                                  <p:stCondLst>
                                    <p:cond delay="0"/>
                                  </p:stCondLst>
                                  <p:childTnLst>
                                    <p:set>
                                      <p:cBhvr>
                                        <p:cTn id="157" dur="1" fill="hold">
                                          <p:stCondLst>
                                            <p:cond delay="0"/>
                                          </p:stCondLst>
                                        </p:cTn>
                                        <p:tgtEl>
                                          <p:spTgt spid="14"/>
                                        </p:tgtEl>
                                        <p:attrNameLst>
                                          <p:attrName>style.visibility</p:attrName>
                                        </p:attrNameLst>
                                      </p:cBhvr>
                                      <p:to>
                                        <p:strVal val="visible"/>
                                      </p:to>
                                    </p:set>
                                    <p:animEffect transition="in" filter="box(in)">
                                      <p:cBhvr>
                                        <p:cTn id="158" dur="500"/>
                                        <p:tgtEl>
                                          <p:spTgt spid="14"/>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4" presetClass="entr" presetSubtype="16" fill="hold" grpId="0" nodeType="clickEffect">
                                  <p:stCondLst>
                                    <p:cond delay="0"/>
                                  </p:stCondLst>
                                  <p:childTnLst>
                                    <p:set>
                                      <p:cBhvr>
                                        <p:cTn id="162" dur="1" fill="hold">
                                          <p:stCondLst>
                                            <p:cond delay="0"/>
                                          </p:stCondLst>
                                        </p:cTn>
                                        <p:tgtEl>
                                          <p:spTgt spid="80"/>
                                        </p:tgtEl>
                                        <p:attrNameLst>
                                          <p:attrName>style.visibility</p:attrName>
                                        </p:attrNameLst>
                                      </p:cBhvr>
                                      <p:to>
                                        <p:strVal val="visible"/>
                                      </p:to>
                                    </p:set>
                                    <p:animEffect transition="in" filter="box(in)">
                                      <p:cBhvr>
                                        <p:cTn id="163" dur="500"/>
                                        <p:tgtEl>
                                          <p:spTgt spid="80"/>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4" presetClass="entr" presetSubtype="16" fill="hold" grpId="0" nodeType="clickEffect">
                                  <p:stCondLst>
                                    <p:cond delay="0"/>
                                  </p:stCondLst>
                                  <p:childTnLst>
                                    <p:set>
                                      <p:cBhvr>
                                        <p:cTn id="167" dur="1" fill="hold">
                                          <p:stCondLst>
                                            <p:cond delay="0"/>
                                          </p:stCondLst>
                                        </p:cTn>
                                        <p:tgtEl>
                                          <p:spTgt spid="81"/>
                                        </p:tgtEl>
                                        <p:attrNameLst>
                                          <p:attrName>style.visibility</p:attrName>
                                        </p:attrNameLst>
                                      </p:cBhvr>
                                      <p:to>
                                        <p:strVal val="visible"/>
                                      </p:to>
                                    </p:set>
                                    <p:animEffect transition="in" filter="box(in)">
                                      <p:cBhvr>
                                        <p:cTn id="168"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p:bldP spid="18" grpId="0"/>
      <p:bldP spid="23" grpId="0"/>
      <p:bldP spid="24" grpId="0"/>
      <p:bldP spid="27" grpId="0"/>
      <p:bldP spid="38" grpId="0"/>
      <p:bldP spid="39" grpId="0"/>
      <p:bldP spid="43" grpId="0"/>
      <p:bldP spid="48" grpId="0"/>
      <p:bldP spid="49" grpId="0"/>
      <p:bldP spid="52" grpId="0"/>
      <p:bldP spid="58" grpId="0"/>
      <p:bldP spid="59" grpId="0"/>
      <p:bldP spid="61" grpId="0"/>
      <p:bldP spid="67" grpId="0"/>
      <p:bldP spid="68" grpId="0"/>
      <p:bldP spid="73"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557213"/>
            <a:ext cx="8229600" cy="1143000"/>
          </a:xfrm>
          <a:solidFill>
            <a:srgbClr val="FFFF99"/>
          </a:solidFill>
          <a:effectLst>
            <a:outerShdw dist="107763" dir="18900000" algn="ctr" rotWithShape="0">
              <a:schemeClr val="bg2">
                <a:alpha val="50000"/>
              </a:schemeClr>
            </a:outerShdw>
          </a:effectLst>
        </p:spPr>
        <p:txBody>
          <a:bodyPr/>
          <a:lstStyle/>
          <a:p>
            <a:pPr eaLnBrk="1" hangingPunct="1">
              <a:defRPr/>
            </a:pPr>
            <a:r>
              <a:rPr lang="ar-SA" sz="6600" smtClean="0">
                <a:cs typeface="PT Bold Heading" pitchFamily="2" charset="-78"/>
              </a:rPr>
              <a:t>هرمونات الفص الأمامي</a:t>
            </a:r>
            <a:endParaRPr lang="en-US" sz="6600" smtClean="0">
              <a:cs typeface="PT Bold Heading" pitchFamily="2" charset="-78"/>
            </a:endParaRPr>
          </a:p>
        </p:txBody>
      </p:sp>
      <p:sp>
        <p:nvSpPr>
          <p:cNvPr id="56323" name="Rectangle 3"/>
          <p:cNvSpPr>
            <a:spLocks noGrp="1" noChangeArrowheads="1"/>
          </p:cNvSpPr>
          <p:nvPr>
            <p:ph type="body" idx="1"/>
          </p:nvPr>
        </p:nvSpPr>
        <p:spPr>
          <a:xfrm>
            <a:off x="457200" y="1998663"/>
            <a:ext cx="8229600" cy="4525962"/>
          </a:xfrm>
        </p:spPr>
        <p:txBody>
          <a:bodyPr/>
          <a:lstStyle/>
          <a:p>
            <a:pPr eaLnBrk="1" hangingPunct="1">
              <a:lnSpc>
                <a:spcPct val="90000"/>
              </a:lnSpc>
              <a:buFontTx/>
              <a:buNone/>
            </a:pPr>
            <a:r>
              <a:rPr lang="ar-SA" sz="4800" b="1" dirty="0" smtClean="0">
                <a:cs typeface="PT Bold Heading" pitchFamily="2" charset="-78"/>
              </a:rPr>
              <a:t>1- </a:t>
            </a:r>
            <a:r>
              <a:rPr lang="ar-SA" sz="3600" b="1" dirty="0" smtClean="0">
                <a:cs typeface="PT Bold Heading" pitchFamily="2" charset="-78"/>
              </a:rPr>
              <a:t>هرمون النمو </a:t>
            </a:r>
            <a:r>
              <a:rPr lang="en-US" sz="3600" b="1" dirty="0" smtClean="0">
                <a:cs typeface="PT Bold Heading" pitchFamily="2" charset="-78"/>
              </a:rPr>
              <a:t>GH or </a:t>
            </a:r>
            <a:r>
              <a:rPr lang="en-US" sz="3600" b="1" dirty="0" err="1" smtClean="0">
                <a:cs typeface="PT Bold Heading" pitchFamily="2" charset="-78"/>
              </a:rPr>
              <a:t>Somatotropin</a:t>
            </a:r>
            <a:endParaRPr lang="en-US" sz="3600" b="1" dirty="0" smtClean="0">
              <a:cs typeface="PT Bold Heading" pitchFamily="2" charset="-78"/>
            </a:endParaRPr>
          </a:p>
          <a:p>
            <a:pPr eaLnBrk="1" hangingPunct="1">
              <a:lnSpc>
                <a:spcPct val="90000"/>
              </a:lnSpc>
              <a:buFontTx/>
              <a:buNone/>
            </a:pPr>
            <a:r>
              <a:rPr lang="ar-SA" b="1" dirty="0" smtClean="0"/>
              <a:t>يحفز العمليات الأيضية فيزيد من تصنيع البروتينات التي تُستخدم في بناء العضلات ويزيد من تصنيع الدهون والكربوهيدرات وينبه امتصاص الكالسيوم من الأمعاء الدقيقة لبناء الهيكل العظمي </a:t>
            </a:r>
          </a:p>
          <a:p>
            <a:pPr eaLnBrk="1" hangingPunct="1">
              <a:lnSpc>
                <a:spcPct val="90000"/>
              </a:lnSpc>
              <a:buFontTx/>
              <a:buNone/>
            </a:pPr>
            <a:r>
              <a:rPr lang="ar-SA" b="1" dirty="0" smtClean="0"/>
              <a:t> يساعد على تنبيه الغدد الثديية على إفراز الحليب.</a:t>
            </a:r>
            <a:r>
              <a:rPr lang="ar-SA" dirty="0" smtClean="0"/>
              <a:t> </a:t>
            </a:r>
          </a:p>
          <a:p>
            <a:pPr eaLnBrk="1" hangingPunct="1">
              <a:lnSpc>
                <a:spcPct val="90000"/>
              </a:lnSpc>
              <a:buFontTx/>
              <a:buNone/>
            </a:pPr>
            <a:r>
              <a:rPr lang="ar-SA" dirty="0" smtClean="0">
                <a:solidFill>
                  <a:srgbClr val="FF0000"/>
                </a:solidFill>
              </a:rPr>
              <a:t>نقصه : تقزم</a:t>
            </a:r>
            <a:r>
              <a:rPr lang="en-US" dirty="0" smtClean="0">
                <a:solidFill>
                  <a:srgbClr val="FF0000"/>
                </a:solidFill>
              </a:rPr>
              <a:t>Dwarfism </a:t>
            </a:r>
            <a:endParaRPr lang="ar-SA" dirty="0" smtClean="0">
              <a:solidFill>
                <a:srgbClr val="FF0000"/>
              </a:solidFill>
            </a:endParaRPr>
          </a:p>
          <a:p>
            <a:pPr eaLnBrk="1" hangingPunct="1">
              <a:lnSpc>
                <a:spcPct val="90000"/>
              </a:lnSpc>
              <a:buFontTx/>
              <a:buNone/>
            </a:pPr>
            <a:r>
              <a:rPr lang="ar-SA" dirty="0" smtClean="0">
                <a:solidFill>
                  <a:srgbClr val="FF0000"/>
                </a:solidFill>
              </a:rPr>
              <a:t>زيادته: عملقة</a:t>
            </a:r>
            <a:r>
              <a:rPr lang="en-US" dirty="0" smtClean="0">
                <a:solidFill>
                  <a:srgbClr val="FF0000"/>
                </a:solidFill>
              </a:rPr>
              <a:t>Gigantism </a:t>
            </a:r>
            <a:endParaRPr lang="ar-SA"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wipe(right)">
                                      <p:cBhvr>
                                        <p:cTn id="7" dur="5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wipe(right)">
                                      <p:cBhvr>
                                        <p:cTn id="12" dur="500"/>
                                        <p:tgtEl>
                                          <p:spTgt spid="563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6323">
                                            <p:txEl>
                                              <p:pRg st="2" end="2"/>
                                            </p:txEl>
                                          </p:spTgt>
                                        </p:tgtEl>
                                        <p:attrNameLst>
                                          <p:attrName>style.visibility</p:attrName>
                                        </p:attrNameLst>
                                      </p:cBhvr>
                                      <p:to>
                                        <p:strVal val="visible"/>
                                      </p:to>
                                    </p:set>
                                    <p:animEffect transition="in" filter="wipe(right)">
                                      <p:cBhvr>
                                        <p:cTn id="17" dur="500"/>
                                        <p:tgtEl>
                                          <p:spTgt spid="563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6323">
                                            <p:txEl>
                                              <p:pRg st="3" end="3"/>
                                            </p:txEl>
                                          </p:spTgt>
                                        </p:tgtEl>
                                        <p:attrNameLst>
                                          <p:attrName>style.visibility</p:attrName>
                                        </p:attrNameLst>
                                      </p:cBhvr>
                                      <p:to>
                                        <p:strVal val="visible"/>
                                      </p:to>
                                    </p:set>
                                    <p:animEffect transition="in" filter="wipe(right)">
                                      <p:cBhvr>
                                        <p:cTn id="22" dur="500"/>
                                        <p:tgtEl>
                                          <p:spTgt spid="563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6323">
                                            <p:txEl>
                                              <p:pRg st="4" end="4"/>
                                            </p:txEl>
                                          </p:spTgt>
                                        </p:tgtEl>
                                        <p:attrNameLst>
                                          <p:attrName>style.visibility</p:attrName>
                                        </p:attrNameLst>
                                      </p:cBhvr>
                                      <p:to>
                                        <p:strVal val="visible"/>
                                      </p:to>
                                    </p:set>
                                    <p:animEffect transition="in" filter="wipe(right)">
                                      <p:cBhvr>
                                        <p:cTn id="27"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557213"/>
            <a:ext cx="8229600" cy="1143000"/>
          </a:xfrm>
          <a:solidFill>
            <a:srgbClr val="FFFF99"/>
          </a:solidFill>
          <a:effectLst>
            <a:outerShdw dist="107763" dir="18900000" algn="ctr" rotWithShape="0">
              <a:schemeClr val="bg2">
                <a:alpha val="50000"/>
              </a:schemeClr>
            </a:outerShdw>
          </a:effectLst>
        </p:spPr>
        <p:txBody>
          <a:bodyPr/>
          <a:lstStyle/>
          <a:p>
            <a:pPr eaLnBrk="1" hangingPunct="1">
              <a:defRPr/>
            </a:pPr>
            <a:r>
              <a:rPr lang="ar-SA" sz="6600" smtClean="0">
                <a:cs typeface="PT Bold Heading" pitchFamily="2" charset="-78"/>
              </a:rPr>
              <a:t>هرمونات الفص الأمامي</a:t>
            </a:r>
            <a:endParaRPr lang="en-US" sz="6600" smtClean="0">
              <a:cs typeface="PT Bold Heading" pitchFamily="2" charset="-78"/>
            </a:endParaRPr>
          </a:p>
        </p:txBody>
      </p:sp>
      <p:sp>
        <p:nvSpPr>
          <p:cNvPr id="57347" name="Rectangle 3"/>
          <p:cNvSpPr>
            <a:spLocks noGrp="1" noChangeArrowheads="1"/>
          </p:cNvSpPr>
          <p:nvPr>
            <p:ph type="body" idx="1"/>
          </p:nvPr>
        </p:nvSpPr>
        <p:spPr>
          <a:xfrm>
            <a:off x="457200" y="1998663"/>
            <a:ext cx="8229600" cy="4525962"/>
          </a:xfrm>
        </p:spPr>
        <p:txBody>
          <a:bodyPr/>
          <a:lstStyle/>
          <a:p>
            <a:pPr marL="609600" indent="-609600" eaLnBrk="1" hangingPunct="1">
              <a:lnSpc>
                <a:spcPct val="80000"/>
              </a:lnSpc>
              <a:buFontTx/>
              <a:buNone/>
            </a:pPr>
            <a:r>
              <a:rPr lang="ar-SA" b="1" dirty="0" smtClean="0">
                <a:cs typeface="PT Bold Heading" pitchFamily="2" charset="-78"/>
              </a:rPr>
              <a:t>2- الهرمونات المنبهة </a:t>
            </a:r>
            <a:r>
              <a:rPr lang="ar-SA" b="1" dirty="0" err="1" smtClean="0">
                <a:cs typeface="PT Bold Heading" pitchFamily="2" charset="-78"/>
              </a:rPr>
              <a:t>للمناسل</a:t>
            </a:r>
            <a:r>
              <a:rPr lang="en-US" b="1" dirty="0" smtClean="0">
                <a:cs typeface="PT Bold Heading" pitchFamily="2" charset="-78"/>
              </a:rPr>
              <a:t>Gonadotropic Hormones </a:t>
            </a:r>
            <a:endParaRPr lang="ar-SA" b="1" dirty="0" smtClean="0">
              <a:cs typeface="PT Bold Heading" pitchFamily="2" charset="-78"/>
            </a:endParaRPr>
          </a:p>
          <a:p>
            <a:pPr marL="990600" lvl="1" indent="-533400" eaLnBrk="1" hangingPunct="1">
              <a:lnSpc>
                <a:spcPct val="80000"/>
              </a:lnSpc>
              <a:buFontTx/>
              <a:buNone/>
            </a:pPr>
            <a:endParaRPr lang="ar-SA" sz="2000" b="1" dirty="0" smtClean="0"/>
          </a:p>
          <a:p>
            <a:pPr marL="990600" lvl="1" indent="-533400" eaLnBrk="1" hangingPunct="1">
              <a:lnSpc>
                <a:spcPct val="80000"/>
              </a:lnSpc>
              <a:buFontTx/>
              <a:buNone/>
            </a:pPr>
            <a:r>
              <a:rPr lang="ar-SA" sz="2000" b="1" dirty="0" smtClean="0"/>
              <a:t>الهرمون المنشط للجسم الأصفر </a:t>
            </a:r>
            <a:r>
              <a:rPr lang="en-US" sz="2000" b="1" dirty="0" err="1" smtClean="0"/>
              <a:t>Lutinizing</a:t>
            </a:r>
            <a:r>
              <a:rPr lang="en-US" sz="2000" b="1" dirty="0" smtClean="0"/>
              <a:t> Hormone (LH)</a:t>
            </a:r>
            <a:r>
              <a:rPr lang="ar-SA" sz="2000" b="1" dirty="0" smtClean="0"/>
              <a:t>. يُفرز في كلا الجنسين ، </a:t>
            </a:r>
          </a:p>
          <a:p>
            <a:pPr marL="990600" lvl="1" indent="-533400" eaLnBrk="1" hangingPunct="1">
              <a:lnSpc>
                <a:spcPct val="80000"/>
              </a:lnSpc>
              <a:buFontTx/>
              <a:buNone/>
            </a:pPr>
            <a:r>
              <a:rPr lang="ar-SA" sz="2000" b="1" dirty="0" smtClean="0"/>
              <a:t>في الإناث يساعد على نضوج البويضات والإباضة وعلى تطور الجسم الأصفر وزيادة إفراز هرمون البروجستيرون. </a:t>
            </a:r>
          </a:p>
          <a:p>
            <a:pPr marL="990600" lvl="1" indent="-533400" eaLnBrk="1" hangingPunct="1">
              <a:lnSpc>
                <a:spcPct val="80000"/>
              </a:lnSpc>
              <a:buFontTx/>
              <a:buNone/>
            </a:pPr>
            <a:r>
              <a:rPr lang="ar-SA" sz="2000" b="1" dirty="0" smtClean="0"/>
              <a:t>في الذكور يحفز الخصيتين على إفراز هرمون التستوستيرون.</a:t>
            </a:r>
          </a:p>
          <a:p>
            <a:pPr marL="990600" lvl="1" indent="-533400" eaLnBrk="1" hangingPunct="1">
              <a:lnSpc>
                <a:spcPct val="80000"/>
              </a:lnSpc>
              <a:buFontTx/>
              <a:buNone/>
            </a:pPr>
            <a:endParaRPr lang="ar-SA" sz="2000" b="1" dirty="0" smtClean="0"/>
          </a:p>
          <a:p>
            <a:pPr marL="609600" indent="-609600" eaLnBrk="1" hangingPunct="1">
              <a:lnSpc>
                <a:spcPct val="80000"/>
              </a:lnSpc>
            </a:pPr>
            <a:r>
              <a:rPr lang="ar-SA" sz="2400" b="1" dirty="0" smtClean="0"/>
              <a:t>الهرمون المنبه لإفراز الحويصلات </a:t>
            </a:r>
            <a:r>
              <a:rPr lang="en-US" sz="2400" b="1" dirty="0" smtClean="0"/>
              <a:t>Follicle Stimulating Hormone (FSH)</a:t>
            </a:r>
            <a:r>
              <a:rPr lang="ar-SA" sz="2400" b="1" dirty="0" smtClean="0"/>
              <a:t>. </a:t>
            </a:r>
          </a:p>
          <a:p>
            <a:pPr marL="609600" indent="-609600" eaLnBrk="1" hangingPunct="1">
              <a:lnSpc>
                <a:spcPct val="80000"/>
              </a:lnSpc>
              <a:buFontTx/>
              <a:buNone/>
            </a:pPr>
            <a:r>
              <a:rPr lang="ar-SA" sz="2400" dirty="0" smtClean="0"/>
              <a:t> في الإناث ينبه نمو وتطور البويضة وتهيئة الحويصلات في المبيض لعمل هرمون </a:t>
            </a:r>
            <a:r>
              <a:rPr lang="en-US" sz="2400" dirty="0" smtClean="0"/>
              <a:t>LH</a:t>
            </a:r>
            <a:r>
              <a:rPr lang="ar-SA" sz="2400" dirty="0" smtClean="0"/>
              <a:t> ويكون نشطاً أثناء دورة الحيض. </a:t>
            </a:r>
          </a:p>
          <a:p>
            <a:pPr marL="609600" indent="-609600" eaLnBrk="1" hangingPunct="1">
              <a:lnSpc>
                <a:spcPct val="80000"/>
              </a:lnSpc>
              <a:buFontTx/>
              <a:buNone/>
            </a:pPr>
            <a:r>
              <a:rPr lang="ar-SA" sz="2400" dirty="0" smtClean="0"/>
              <a:t>في الذكور يزيد من نمو الخصيتين وله دور في تكوين الحيوانات المنوية.</a:t>
            </a:r>
            <a:r>
              <a:rPr lang="en-US" sz="2000" dirty="0" smtClean="0"/>
              <a:t> </a:t>
            </a:r>
            <a:endParaRPr lang="ar-SA" sz="20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right)">
                                      <p:cBhvr>
                                        <p:cTn id="7" dur="500"/>
                                        <p:tgtEl>
                                          <p:spTgt spid="57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Effect transition="in" filter="wipe(right)">
                                      <p:cBhvr>
                                        <p:cTn id="12" dur="500"/>
                                        <p:tgtEl>
                                          <p:spTgt spid="573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Effect transition="in" filter="wipe(right)">
                                      <p:cBhvr>
                                        <p:cTn id="17" dur="500"/>
                                        <p:tgtEl>
                                          <p:spTgt spid="573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7347">
                                            <p:txEl>
                                              <p:pRg st="4" end="4"/>
                                            </p:txEl>
                                          </p:spTgt>
                                        </p:tgtEl>
                                        <p:attrNameLst>
                                          <p:attrName>style.visibility</p:attrName>
                                        </p:attrNameLst>
                                      </p:cBhvr>
                                      <p:to>
                                        <p:strVal val="visible"/>
                                      </p:to>
                                    </p:set>
                                    <p:animEffect transition="in" filter="wipe(right)">
                                      <p:cBhvr>
                                        <p:cTn id="22" dur="500"/>
                                        <p:tgtEl>
                                          <p:spTgt spid="5734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7347">
                                            <p:txEl>
                                              <p:pRg st="6" end="6"/>
                                            </p:txEl>
                                          </p:spTgt>
                                        </p:tgtEl>
                                        <p:attrNameLst>
                                          <p:attrName>style.visibility</p:attrName>
                                        </p:attrNameLst>
                                      </p:cBhvr>
                                      <p:to>
                                        <p:strVal val="visible"/>
                                      </p:to>
                                    </p:set>
                                    <p:animEffect transition="in" filter="wipe(right)">
                                      <p:cBhvr>
                                        <p:cTn id="27" dur="500"/>
                                        <p:tgtEl>
                                          <p:spTgt spid="5734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57347">
                                            <p:txEl>
                                              <p:pRg st="7" end="7"/>
                                            </p:txEl>
                                          </p:spTgt>
                                        </p:tgtEl>
                                        <p:attrNameLst>
                                          <p:attrName>style.visibility</p:attrName>
                                        </p:attrNameLst>
                                      </p:cBhvr>
                                      <p:to>
                                        <p:strVal val="visible"/>
                                      </p:to>
                                    </p:set>
                                    <p:animEffect transition="in" filter="wipe(right)">
                                      <p:cBhvr>
                                        <p:cTn id="32" dur="500"/>
                                        <p:tgtEl>
                                          <p:spTgt spid="57347">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57347">
                                            <p:txEl>
                                              <p:pRg st="8" end="8"/>
                                            </p:txEl>
                                          </p:spTgt>
                                        </p:tgtEl>
                                        <p:attrNameLst>
                                          <p:attrName>style.visibility</p:attrName>
                                        </p:attrNameLst>
                                      </p:cBhvr>
                                      <p:to>
                                        <p:strVal val="visible"/>
                                      </p:to>
                                    </p:set>
                                    <p:animEffect transition="in" filter="wipe(right)">
                                      <p:cBhvr>
                                        <p:cTn id="37" dur="500"/>
                                        <p:tgtEl>
                                          <p:spTgt spid="573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557213"/>
            <a:ext cx="8229600" cy="1143000"/>
          </a:xfrm>
          <a:solidFill>
            <a:srgbClr val="FFFF99"/>
          </a:solidFill>
          <a:effectLst>
            <a:outerShdw dist="107763" dir="18900000" algn="ctr" rotWithShape="0">
              <a:schemeClr val="bg2">
                <a:alpha val="50000"/>
              </a:schemeClr>
            </a:outerShdw>
          </a:effectLst>
        </p:spPr>
        <p:txBody>
          <a:bodyPr/>
          <a:lstStyle/>
          <a:p>
            <a:pPr eaLnBrk="1" hangingPunct="1">
              <a:defRPr/>
            </a:pPr>
            <a:r>
              <a:rPr lang="ar-SA" sz="6600" smtClean="0">
                <a:cs typeface="PT Bold Heading" pitchFamily="2" charset="-78"/>
              </a:rPr>
              <a:t>هرمونات الفص الأمامي</a:t>
            </a:r>
            <a:endParaRPr lang="en-US" sz="6600" smtClean="0">
              <a:cs typeface="PT Bold Heading" pitchFamily="2" charset="-78"/>
            </a:endParaRPr>
          </a:p>
        </p:txBody>
      </p:sp>
      <p:sp>
        <p:nvSpPr>
          <p:cNvPr id="58371" name="Rectangle 3"/>
          <p:cNvSpPr>
            <a:spLocks noGrp="1" noChangeArrowheads="1"/>
          </p:cNvSpPr>
          <p:nvPr>
            <p:ph type="body" idx="1"/>
          </p:nvPr>
        </p:nvSpPr>
        <p:spPr>
          <a:xfrm>
            <a:off x="179388" y="1998663"/>
            <a:ext cx="8785225" cy="4670425"/>
          </a:xfrm>
        </p:spPr>
        <p:txBody>
          <a:bodyPr/>
          <a:lstStyle/>
          <a:p>
            <a:pPr marL="609600" indent="-609600" eaLnBrk="1" hangingPunct="1">
              <a:lnSpc>
                <a:spcPct val="90000"/>
              </a:lnSpc>
              <a:buFontTx/>
              <a:buNone/>
            </a:pPr>
            <a:r>
              <a:rPr lang="ar-SA" b="1" dirty="0" smtClean="0">
                <a:cs typeface="PT Bold Heading" pitchFamily="2" charset="-78"/>
              </a:rPr>
              <a:t>3- الهرمون المنشط للغدة الكظرية</a:t>
            </a:r>
          </a:p>
          <a:p>
            <a:pPr marL="609600" indent="-609600" eaLnBrk="1" hangingPunct="1">
              <a:lnSpc>
                <a:spcPct val="90000"/>
              </a:lnSpc>
              <a:buFontTx/>
              <a:buNone/>
            </a:pPr>
            <a:r>
              <a:rPr lang="en-US" b="1" dirty="0" err="1" smtClean="0"/>
              <a:t>AdrenoCorticoTropic</a:t>
            </a:r>
            <a:r>
              <a:rPr lang="en-US" b="1" dirty="0" smtClean="0"/>
              <a:t> Hormone (ACTH or </a:t>
            </a:r>
            <a:r>
              <a:rPr lang="en-US" b="1" dirty="0" err="1" smtClean="0"/>
              <a:t>Corticotropin</a:t>
            </a:r>
            <a:r>
              <a:rPr lang="en-US" b="1" dirty="0" smtClean="0"/>
              <a:t>) </a:t>
            </a:r>
            <a:r>
              <a:rPr lang="ar-SA" b="1" dirty="0" smtClean="0"/>
              <a:t> </a:t>
            </a:r>
          </a:p>
          <a:p>
            <a:pPr marL="609600" indent="-609600" eaLnBrk="1" hangingPunct="1">
              <a:lnSpc>
                <a:spcPct val="90000"/>
              </a:lnSpc>
              <a:buFontTx/>
              <a:buNone/>
            </a:pPr>
            <a:r>
              <a:rPr lang="ar-SA" dirty="0" smtClean="0"/>
              <a:t>يتكون من سلسلة </a:t>
            </a:r>
            <a:r>
              <a:rPr lang="ar-SA" dirty="0" err="1" smtClean="0"/>
              <a:t>ببتيدية</a:t>
            </a:r>
            <a:r>
              <a:rPr lang="ar-SA" dirty="0" smtClean="0"/>
              <a:t> واحدة تحتوي على 39 حمضاً أمينياً ويكمن النشاط الهرموني في أول 23 حمضاً أمينياً (الطرف الأميني). </a:t>
            </a:r>
          </a:p>
          <a:p>
            <a:pPr marL="609600" indent="-609600" eaLnBrk="1" hangingPunct="1">
              <a:lnSpc>
                <a:spcPct val="90000"/>
              </a:lnSpc>
              <a:buFontTx/>
              <a:buNone/>
            </a:pPr>
            <a:r>
              <a:rPr lang="ar-SA" dirty="0" smtClean="0"/>
              <a:t>ينظم هذا الهرمون نمو ونشاط الغدة الكظرية ويحرض قشرتها على تحويل </a:t>
            </a:r>
            <a:r>
              <a:rPr lang="ar-SA" dirty="0" err="1" smtClean="0"/>
              <a:t>الكولستيرول</a:t>
            </a:r>
            <a:r>
              <a:rPr lang="ar-SA" dirty="0" smtClean="0"/>
              <a:t> إلى </a:t>
            </a:r>
            <a:r>
              <a:rPr lang="ar-SA" dirty="0" err="1" smtClean="0"/>
              <a:t>كورتيكو</a:t>
            </a:r>
            <a:r>
              <a:rPr lang="ar-SY" dirty="0" smtClean="0"/>
              <a:t>ئ</a:t>
            </a:r>
            <a:r>
              <a:rPr lang="ar-SA" dirty="0" err="1" smtClean="0"/>
              <a:t>يدات</a:t>
            </a:r>
            <a:r>
              <a:rPr lang="ar-SA" dirty="0" smtClean="0"/>
              <a:t> معدنية و</a:t>
            </a:r>
            <a:r>
              <a:rPr lang="ar-SY" dirty="0" smtClean="0"/>
              <a:t>غ</a:t>
            </a:r>
            <a:r>
              <a:rPr lang="ar-SA" dirty="0" err="1" smtClean="0"/>
              <a:t>لوكوكورتيكويدات</a:t>
            </a:r>
            <a:r>
              <a:rPr lang="ar-SA"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wipe(right)">
                                      <p:cBhvr>
                                        <p:cTn id="7" dur="5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wipe(right)">
                                      <p:cBhvr>
                                        <p:cTn id="12" dur="500"/>
                                        <p:tgtEl>
                                          <p:spTgt spid="58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wipe(right)">
                                      <p:cBhvr>
                                        <p:cTn id="17" dur="500"/>
                                        <p:tgtEl>
                                          <p:spTgt spid="583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wipe(right)">
                                      <p:cBhvr>
                                        <p:cTn id="22" dur="500"/>
                                        <p:tgtEl>
                                          <p:spTgt spid="58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557213"/>
            <a:ext cx="8229600" cy="1143000"/>
          </a:xfrm>
          <a:solidFill>
            <a:srgbClr val="FFFF99"/>
          </a:solidFill>
          <a:effectLst>
            <a:outerShdw dist="107763" dir="18900000" algn="ctr" rotWithShape="0">
              <a:schemeClr val="bg2">
                <a:alpha val="50000"/>
              </a:schemeClr>
            </a:outerShdw>
          </a:effectLst>
        </p:spPr>
        <p:txBody>
          <a:bodyPr/>
          <a:lstStyle/>
          <a:p>
            <a:pPr eaLnBrk="1" hangingPunct="1">
              <a:defRPr/>
            </a:pPr>
            <a:r>
              <a:rPr lang="ar-SA" sz="6600" smtClean="0">
                <a:cs typeface="PT Bold Heading" pitchFamily="2" charset="-78"/>
              </a:rPr>
              <a:t>هرمونات الفص الأمامي</a:t>
            </a:r>
            <a:endParaRPr lang="en-US" sz="6600" smtClean="0">
              <a:cs typeface="PT Bold Heading" pitchFamily="2" charset="-78"/>
            </a:endParaRPr>
          </a:p>
        </p:txBody>
      </p:sp>
      <p:sp>
        <p:nvSpPr>
          <p:cNvPr id="59395" name="Rectangle 3"/>
          <p:cNvSpPr>
            <a:spLocks noGrp="1" noChangeArrowheads="1"/>
          </p:cNvSpPr>
          <p:nvPr>
            <p:ph type="body" idx="1"/>
          </p:nvPr>
        </p:nvSpPr>
        <p:spPr>
          <a:xfrm>
            <a:off x="179388" y="1998663"/>
            <a:ext cx="8686800" cy="4525962"/>
          </a:xfrm>
        </p:spPr>
        <p:txBody>
          <a:bodyPr/>
          <a:lstStyle/>
          <a:p>
            <a:pPr marL="609600" indent="-609600" eaLnBrk="1" hangingPunct="1">
              <a:buFontTx/>
              <a:buNone/>
            </a:pPr>
            <a:r>
              <a:rPr lang="ar-SA" b="1" dirty="0" smtClean="0">
                <a:cs typeface="PT Bold Heading" pitchFamily="2" charset="-78"/>
              </a:rPr>
              <a:t>4- الهرمون المنشط للغدة الدرقية</a:t>
            </a:r>
            <a:r>
              <a:rPr lang="ar-SA" sz="4800" b="1" dirty="0" smtClean="0">
                <a:cs typeface="PT Bold Heading" pitchFamily="2" charset="-78"/>
              </a:rPr>
              <a:t> </a:t>
            </a:r>
            <a:endParaRPr lang="en-US" sz="4800" b="1" dirty="0" smtClean="0">
              <a:cs typeface="PT Bold Heading" pitchFamily="2" charset="-78"/>
            </a:endParaRPr>
          </a:p>
          <a:p>
            <a:pPr marL="609600" indent="-609600" eaLnBrk="1" hangingPunct="1">
              <a:buFontTx/>
              <a:buNone/>
            </a:pPr>
            <a:r>
              <a:rPr lang="en-US" b="1" dirty="0" smtClean="0"/>
              <a:t>Thyroid Stimulating Hormone (TSH or </a:t>
            </a:r>
            <a:r>
              <a:rPr lang="en-US" b="1" dirty="0" err="1" smtClean="0"/>
              <a:t>Thyrotropin</a:t>
            </a:r>
            <a:r>
              <a:rPr lang="en-US" b="1" dirty="0" smtClean="0"/>
              <a:t>)</a:t>
            </a:r>
            <a:r>
              <a:rPr lang="ar-SA" b="1" dirty="0" smtClean="0"/>
              <a:t> </a:t>
            </a:r>
          </a:p>
          <a:p>
            <a:pPr marL="609600" indent="-609600" eaLnBrk="1" hangingPunct="1">
              <a:buFontTx/>
              <a:buNone/>
            </a:pPr>
            <a:r>
              <a:rPr lang="ar-SA" dirty="0" smtClean="0"/>
              <a:t>هو</a:t>
            </a:r>
            <a:r>
              <a:rPr lang="ar-SY" dirty="0" err="1" smtClean="0"/>
              <a:t>غليكو</a:t>
            </a:r>
            <a:r>
              <a:rPr lang="ar-SA" dirty="0" smtClean="0"/>
              <a:t>بروتين يتكون من 198 حمض أميني 23 كيلو دالتون </a:t>
            </a:r>
          </a:p>
          <a:p>
            <a:pPr marL="609600" indent="-609600" eaLnBrk="1" hangingPunct="1">
              <a:buFontTx/>
              <a:buNone/>
            </a:pPr>
            <a:r>
              <a:rPr lang="ar-SA" dirty="0" smtClean="0"/>
              <a:t>يحرض الغدة الدرقية على إفراز هرموناتها </a:t>
            </a:r>
            <a:r>
              <a:rPr lang="en-US" dirty="0" smtClean="0"/>
              <a:t>(T3 , T4)</a:t>
            </a:r>
            <a:r>
              <a:rPr lang="ar-SA" dirty="0" smtClean="0"/>
              <a:t> وأي خلل في إنتاج </a:t>
            </a:r>
            <a:r>
              <a:rPr lang="en-US" dirty="0" smtClean="0"/>
              <a:t>TSH</a:t>
            </a:r>
            <a:r>
              <a:rPr lang="ar-SA" dirty="0" smtClean="0"/>
              <a:t> يؤثر بشكل مباشر على وظائف الغدة الدرقية.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right)">
                                      <p:cBhvr>
                                        <p:cTn id="7" dur="5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right)">
                                      <p:cBhvr>
                                        <p:cTn id="12" dur="500"/>
                                        <p:tgtEl>
                                          <p:spTgt spid="59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wipe(right)">
                                      <p:cBhvr>
                                        <p:cTn id="17" dur="500"/>
                                        <p:tgtEl>
                                          <p:spTgt spid="59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wipe(right)">
                                      <p:cBhvr>
                                        <p:cTn id="22"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557213"/>
            <a:ext cx="8229600" cy="1143000"/>
          </a:xfrm>
          <a:solidFill>
            <a:srgbClr val="FFFF99"/>
          </a:solidFill>
          <a:effectLst>
            <a:outerShdw dist="107763" dir="18900000" algn="ctr" rotWithShape="0">
              <a:schemeClr val="bg2">
                <a:alpha val="50000"/>
              </a:schemeClr>
            </a:outerShdw>
          </a:effectLst>
        </p:spPr>
        <p:txBody>
          <a:bodyPr/>
          <a:lstStyle/>
          <a:p>
            <a:pPr eaLnBrk="1" hangingPunct="1">
              <a:defRPr/>
            </a:pPr>
            <a:r>
              <a:rPr lang="ar-SA" sz="6600" smtClean="0">
                <a:cs typeface="PT Bold Heading" pitchFamily="2" charset="-78"/>
              </a:rPr>
              <a:t>هرمونات الفص الأمامي</a:t>
            </a:r>
            <a:endParaRPr lang="en-US" sz="6600" smtClean="0">
              <a:cs typeface="PT Bold Heading" pitchFamily="2" charset="-78"/>
            </a:endParaRPr>
          </a:p>
        </p:txBody>
      </p:sp>
      <p:sp>
        <p:nvSpPr>
          <p:cNvPr id="60419" name="Rectangle 3"/>
          <p:cNvSpPr>
            <a:spLocks noGrp="1" noChangeArrowheads="1"/>
          </p:cNvSpPr>
          <p:nvPr>
            <p:ph type="body" idx="1"/>
          </p:nvPr>
        </p:nvSpPr>
        <p:spPr>
          <a:xfrm>
            <a:off x="457200" y="1998663"/>
            <a:ext cx="8362950" cy="4525962"/>
          </a:xfrm>
        </p:spPr>
        <p:txBody>
          <a:bodyPr/>
          <a:lstStyle/>
          <a:p>
            <a:pPr marL="609600" indent="-609600" eaLnBrk="1" hangingPunct="1">
              <a:buFontTx/>
              <a:buNone/>
            </a:pPr>
            <a:r>
              <a:rPr lang="ar-SA" b="1" dirty="0" smtClean="0">
                <a:cs typeface="PT Bold Heading" pitchFamily="2" charset="-78"/>
              </a:rPr>
              <a:t>5-</a:t>
            </a:r>
            <a:r>
              <a:rPr lang="ar-SA" b="1" dirty="0" smtClean="0"/>
              <a:t>الهرمون المحفز لإدرار الحليب </a:t>
            </a:r>
            <a:r>
              <a:rPr lang="en-US" b="1" dirty="0" smtClean="0"/>
              <a:t>Lactogenic Trophic Hormone (LTH)</a:t>
            </a:r>
            <a:r>
              <a:rPr lang="ar-SA" b="1" dirty="0" smtClean="0"/>
              <a:t> </a:t>
            </a:r>
            <a:endParaRPr lang="en-US" b="1" dirty="0" smtClean="0"/>
          </a:p>
          <a:p>
            <a:pPr marL="609600" indent="-609600" eaLnBrk="1" hangingPunct="1">
              <a:buFontTx/>
              <a:buNone/>
            </a:pPr>
            <a:r>
              <a:rPr lang="ar-SA" dirty="0" smtClean="0"/>
              <a:t>يطلق عليه أيضاً </a:t>
            </a:r>
            <a:r>
              <a:rPr lang="ar-SA" dirty="0" err="1" smtClean="0"/>
              <a:t>برولاكتين</a:t>
            </a:r>
            <a:r>
              <a:rPr lang="ar-SA" dirty="0" smtClean="0"/>
              <a:t> </a:t>
            </a:r>
            <a:r>
              <a:rPr lang="en-US" dirty="0" smtClean="0"/>
              <a:t>Prolactin (PRL)</a:t>
            </a:r>
            <a:r>
              <a:rPr lang="ar-SA" dirty="0" smtClean="0"/>
              <a:t> </a:t>
            </a:r>
          </a:p>
          <a:p>
            <a:pPr marL="609600" indent="-609600" eaLnBrk="1" hangingPunct="1">
              <a:buFontTx/>
              <a:buNone/>
            </a:pPr>
            <a:r>
              <a:rPr lang="ar-SA" dirty="0" smtClean="0"/>
              <a:t>وهو بروتيني التركيب يتكون من 198 حمضاً أمينياً ووزنه الجزيئي حوالى 23000 دالتون</a:t>
            </a:r>
            <a:r>
              <a:rPr lang="ar-SY" dirty="0" smtClean="0"/>
              <a:t>.</a:t>
            </a:r>
            <a:r>
              <a:rPr lang="ar-SA" dirty="0" smtClean="0"/>
              <a:t> </a:t>
            </a:r>
          </a:p>
          <a:p>
            <a:pPr marL="609600" indent="-609600" eaLnBrk="1" hangingPunct="1">
              <a:buFontTx/>
              <a:buNone/>
            </a:pPr>
            <a:r>
              <a:rPr lang="ar-SA" dirty="0" smtClean="0"/>
              <a:t> ويحفز هذا الهرمون نمو الغدد الثديية وزيادة إفراز الحليب وإنتاج البروجستيرون من الجسم الأصفر.</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right)">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wipe(right)">
                                      <p:cBhvr>
                                        <p:cTn id="12" dur="500"/>
                                        <p:tgtEl>
                                          <p:spTgt spid="604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wipe(right)">
                                      <p:cBhvr>
                                        <p:cTn id="17" dur="500"/>
                                        <p:tgtEl>
                                          <p:spTgt spid="604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wipe(right)">
                                      <p:cBhvr>
                                        <p:cTn id="22" dur="5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solidFill>
            <a:srgbClr val="FFFF99"/>
          </a:solidFill>
          <a:ln>
            <a:solidFill>
              <a:schemeClr val="folHlink"/>
            </a:solidFill>
          </a:ln>
          <a:effectLst>
            <a:outerShdw dist="107763" dir="18900000" algn="ctr" rotWithShape="0">
              <a:schemeClr val="bg2">
                <a:alpha val="50000"/>
              </a:schemeClr>
            </a:outerShdw>
          </a:effectLst>
        </p:spPr>
        <p:txBody>
          <a:bodyPr/>
          <a:lstStyle/>
          <a:p>
            <a:pPr eaLnBrk="1" hangingPunct="1">
              <a:defRPr/>
            </a:pPr>
            <a:r>
              <a:rPr lang="ar-SA" sz="6600" dirty="0" smtClean="0">
                <a:cs typeface="PT Bold Heading" pitchFamily="2" charset="-78"/>
              </a:rPr>
              <a:t>هرمونات الفص الأوسط</a:t>
            </a:r>
            <a:endParaRPr lang="en-US" sz="6600" dirty="0" smtClean="0">
              <a:cs typeface="PT Bold Heading" pitchFamily="2" charset="-78"/>
            </a:endParaRPr>
          </a:p>
        </p:txBody>
      </p:sp>
      <p:sp>
        <p:nvSpPr>
          <p:cNvPr id="22531" name="Rectangle 3"/>
          <p:cNvSpPr>
            <a:spLocks noGrp="1" noChangeArrowheads="1"/>
          </p:cNvSpPr>
          <p:nvPr>
            <p:ph type="body" idx="1"/>
          </p:nvPr>
        </p:nvSpPr>
        <p:spPr>
          <a:xfrm>
            <a:off x="107950" y="1700213"/>
            <a:ext cx="8891588" cy="5086350"/>
          </a:xfrm>
        </p:spPr>
        <p:txBody>
          <a:bodyPr/>
          <a:lstStyle/>
          <a:p>
            <a:pPr eaLnBrk="1" hangingPunct="1">
              <a:buFontTx/>
              <a:buNone/>
            </a:pPr>
            <a:r>
              <a:rPr lang="ar-SA" sz="5400" b="1" dirty="0" smtClean="0">
                <a:cs typeface="PT Bold Heading" pitchFamily="2" charset="-78"/>
              </a:rPr>
              <a:t>1- </a:t>
            </a:r>
            <a:r>
              <a:rPr lang="ar-SA" sz="3600" b="1" dirty="0" smtClean="0">
                <a:cs typeface="PT Bold Heading" pitchFamily="2" charset="-78"/>
              </a:rPr>
              <a:t>الهرمون المحفز لخلايا الميلانين (</a:t>
            </a:r>
            <a:r>
              <a:rPr lang="ar-SA" sz="3600" b="1" dirty="0" err="1" smtClean="0">
                <a:cs typeface="PT Bold Heading" pitchFamily="2" charset="-78"/>
              </a:rPr>
              <a:t>الإنترميدين</a:t>
            </a:r>
            <a:r>
              <a:rPr lang="ar-SA" sz="3600" b="1" dirty="0" smtClean="0">
                <a:cs typeface="PT Bold Heading" pitchFamily="2" charset="-78"/>
              </a:rPr>
              <a:t>)</a:t>
            </a:r>
          </a:p>
          <a:p>
            <a:pPr eaLnBrk="1" hangingPunct="1">
              <a:buFontTx/>
              <a:buNone/>
            </a:pPr>
            <a:r>
              <a:rPr lang="en-US" sz="2400" b="1" dirty="0" smtClean="0"/>
              <a:t>Melanocyte Stimulating Hormone (MSH)</a:t>
            </a:r>
          </a:p>
          <a:p>
            <a:pPr eaLnBrk="1" hangingPunct="1">
              <a:buFontTx/>
              <a:buNone/>
            </a:pPr>
            <a:r>
              <a:rPr lang="ar-SA" sz="2800" b="1" dirty="0" smtClean="0"/>
              <a:t>. </a:t>
            </a:r>
            <a:r>
              <a:rPr lang="ar-SA" sz="2800" dirty="0" smtClean="0"/>
              <a:t>تم فصل ثلاثة أشكال للهرمون في الإنسان (ألفا وبيتا و</a:t>
            </a:r>
            <a:r>
              <a:rPr lang="ar-SY" sz="2800" dirty="0" smtClean="0"/>
              <a:t>غ</a:t>
            </a:r>
            <a:r>
              <a:rPr lang="ar-SA" sz="2800" dirty="0" smtClean="0"/>
              <a:t>اما) يتركب كل منهم من </a:t>
            </a:r>
            <a:r>
              <a:rPr lang="ar-SA" sz="2800" dirty="0" err="1" smtClean="0"/>
              <a:t>ببتيد</a:t>
            </a:r>
            <a:r>
              <a:rPr lang="ar-SA" sz="2800" dirty="0" smtClean="0"/>
              <a:t>. </a:t>
            </a:r>
          </a:p>
          <a:p>
            <a:pPr eaLnBrk="1" hangingPunct="1">
              <a:buFontTx/>
              <a:buNone/>
            </a:pPr>
            <a:r>
              <a:rPr lang="ar-SA" sz="2800" dirty="0" smtClean="0"/>
              <a:t>النوع الفا فيتكون من 13 حمضاً أمينياً (مثل </a:t>
            </a:r>
            <a:r>
              <a:rPr lang="en-US" sz="2800" dirty="0" smtClean="0"/>
              <a:t>(ACTH</a:t>
            </a:r>
            <a:endParaRPr lang="ar-SA" sz="2800" dirty="0" smtClean="0"/>
          </a:p>
          <a:p>
            <a:pPr eaLnBrk="1" hangingPunct="1">
              <a:buFontTx/>
              <a:buNone/>
            </a:pPr>
            <a:r>
              <a:rPr lang="ar-SA" sz="2800" dirty="0" smtClean="0"/>
              <a:t>النوع بيتا فيتكون من 22 حمضاً أمينياً ونشاطه البيولوجي يزيد بمقدار 50 مرة عن نشاط النوع ألفا. </a:t>
            </a:r>
            <a:r>
              <a:rPr lang="en-US" sz="2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right)">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right)">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right)">
                                      <p:cBhvr>
                                        <p:cTn id="17" dur="500"/>
                                        <p:tgtEl>
                                          <p:spTgt spid="22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right)">
                                      <p:cBhvr>
                                        <p:cTn id="22" dur="500"/>
                                        <p:tgtEl>
                                          <p:spTgt spid="225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wipe(right)">
                                      <p:cBhvr>
                                        <p:cTn id="27"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 Box 4"/>
          <p:cNvSpPr txBox="1">
            <a:spLocks noChangeArrowheads="1"/>
          </p:cNvSpPr>
          <p:nvPr/>
        </p:nvSpPr>
        <p:spPr bwMode="auto">
          <a:xfrm>
            <a:off x="304800" y="1984375"/>
            <a:ext cx="8370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ar-SA" sz="5400" b="1" dirty="0">
                <a:cs typeface="PT Bold Heading" pitchFamily="2" charset="-78"/>
              </a:rPr>
              <a:t>1- </a:t>
            </a:r>
            <a:r>
              <a:rPr lang="ar-SA" sz="5400" b="1" dirty="0" smtClean="0">
                <a:cs typeface="PT Bold Heading" pitchFamily="2" charset="-78"/>
              </a:rPr>
              <a:t>الأ</a:t>
            </a:r>
            <a:r>
              <a:rPr lang="ar-SY" sz="5400" b="1" dirty="0" smtClean="0">
                <a:cs typeface="PT Bold Heading" pitchFamily="2" charset="-78"/>
              </a:rPr>
              <a:t>و</a:t>
            </a:r>
            <a:r>
              <a:rPr lang="ar-SA" sz="5400" b="1" dirty="0" err="1" smtClean="0">
                <a:cs typeface="PT Bold Heading" pitchFamily="2" charset="-78"/>
              </a:rPr>
              <a:t>كسيتوسين</a:t>
            </a:r>
            <a:endParaRPr lang="en-US" sz="5400" b="1" dirty="0">
              <a:cs typeface="PT Bold Heading" pitchFamily="2" charset="-78"/>
            </a:endParaRPr>
          </a:p>
        </p:txBody>
      </p:sp>
      <p:sp>
        <p:nvSpPr>
          <p:cNvPr id="45061" name="Text Box 5"/>
          <p:cNvSpPr txBox="1">
            <a:spLocks noChangeArrowheads="1"/>
          </p:cNvSpPr>
          <p:nvPr/>
        </p:nvSpPr>
        <p:spPr bwMode="auto">
          <a:xfrm>
            <a:off x="1112838" y="457200"/>
            <a:ext cx="7204075" cy="1108075"/>
          </a:xfrm>
          <a:prstGeom prst="rect">
            <a:avLst/>
          </a:prstGeom>
          <a:solidFill>
            <a:srgbClr val="FFFF99"/>
          </a:solidFill>
          <a:ln w="9525">
            <a:solidFill>
              <a:schemeClr val="folHlink"/>
            </a:solidFill>
            <a:miter lim="800000"/>
            <a:headEnd/>
            <a:tailEnd/>
          </a:ln>
          <a:effectLst>
            <a:outerShdw dist="107763" dir="18900000" algn="ctr" rotWithShape="0">
              <a:schemeClr val="bg2">
                <a:alpha val="50000"/>
              </a:schemeClr>
            </a:outerShdw>
          </a:effectLst>
        </p:spPr>
        <p:txBody>
          <a:bodyPr wrap="none">
            <a:spAutoFit/>
          </a:bodyPr>
          <a:lstStyle/>
          <a:p>
            <a:pPr>
              <a:defRPr/>
            </a:pPr>
            <a:r>
              <a:rPr lang="ar-SA" sz="6600" b="1">
                <a:latin typeface="Arial" charset="0"/>
                <a:cs typeface="PT Bold Heading" pitchFamily="2" charset="-78"/>
              </a:rPr>
              <a:t>هرمونات الفص الخلفي</a:t>
            </a:r>
            <a:endParaRPr lang="en-US" sz="6600" b="1">
              <a:latin typeface="Arial" charset="0"/>
              <a:cs typeface="PT Bold Heading" pitchFamily="2" charset="-78"/>
            </a:endParaRPr>
          </a:p>
        </p:txBody>
      </p:sp>
      <p:sp>
        <p:nvSpPr>
          <p:cNvPr id="45072" name="Text Box 16"/>
          <p:cNvSpPr txBox="1">
            <a:spLocks noChangeArrowheads="1"/>
          </p:cNvSpPr>
          <p:nvPr/>
        </p:nvSpPr>
        <p:spPr bwMode="auto">
          <a:xfrm>
            <a:off x="457200" y="4572000"/>
            <a:ext cx="83708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ar-SA" sz="5400" b="1">
                <a:cs typeface="PT Bold Heading" pitchFamily="2" charset="-78"/>
              </a:rPr>
              <a:t>2- الفاسوبريسين</a:t>
            </a:r>
            <a:endParaRPr lang="en-US" sz="5400" b="1">
              <a:cs typeface="PT Bold Heading" pitchFamily="2" charset="-78"/>
            </a:endParaRPr>
          </a:p>
        </p:txBody>
      </p:sp>
      <p:grpSp>
        <p:nvGrpSpPr>
          <p:cNvPr id="49157" name="Group 26"/>
          <p:cNvGrpSpPr>
            <a:grpSpLocks/>
          </p:cNvGrpSpPr>
          <p:nvPr/>
        </p:nvGrpSpPr>
        <p:grpSpPr bwMode="auto">
          <a:xfrm>
            <a:off x="-76200" y="2882900"/>
            <a:ext cx="9144000" cy="850900"/>
            <a:chOff x="-48" y="1816"/>
            <a:chExt cx="5760" cy="536"/>
          </a:xfrm>
        </p:grpSpPr>
        <p:sp>
          <p:nvSpPr>
            <p:cNvPr id="49168" name="Text Box 19"/>
            <p:cNvSpPr txBox="1">
              <a:spLocks noChangeArrowheads="1"/>
            </p:cNvSpPr>
            <p:nvPr/>
          </p:nvSpPr>
          <p:spPr bwMode="auto">
            <a:xfrm>
              <a:off x="-48" y="1987"/>
              <a:ext cx="576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3200" b="1">
                  <a:latin typeface="Times New Roman" panose="02020603050405020304" pitchFamily="18" charset="0"/>
                  <a:cs typeface="Times New Roman" panose="02020603050405020304" pitchFamily="18" charset="0"/>
                </a:rPr>
                <a:t>Cys-Tyr-</a:t>
              </a:r>
              <a:r>
                <a:rPr lang="en-US" sz="3200" b="1">
                  <a:solidFill>
                    <a:srgbClr val="339933"/>
                  </a:solidFill>
                  <a:latin typeface="Times New Roman" panose="02020603050405020304" pitchFamily="18" charset="0"/>
                  <a:cs typeface="Times New Roman" panose="02020603050405020304" pitchFamily="18" charset="0"/>
                </a:rPr>
                <a:t>Ile</a:t>
              </a:r>
              <a:r>
                <a:rPr lang="en-US" sz="3200" b="1">
                  <a:latin typeface="Times New Roman" panose="02020603050405020304" pitchFamily="18" charset="0"/>
                  <a:cs typeface="Times New Roman" panose="02020603050405020304" pitchFamily="18" charset="0"/>
                </a:rPr>
                <a:t>-Gln-Asn-Cys-Pro-</a:t>
              </a:r>
              <a:r>
                <a:rPr lang="en-US" sz="3200" b="1">
                  <a:solidFill>
                    <a:srgbClr val="339933"/>
                  </a:solidFill>
                  <a:latin typeface="Times New Roman" panose="02020603050405020304" pitchFamily="18" charset="0"/>
                  <a:cs typeface="Times New Roman" panose="02020603050405020304" pitchFamily="18" charset="0"/>
                </a:rPr>
                <a:t>Lue</a:t>
              </a:r>
              <a:r>
                <a:rPr lang="en-US" sz="3200" b="1">
                  <a:latin typeface="Times New Roman" panose="02020603050405020304" pitchFamily="18" charset="0"/>
                  <a:cs typeface="Times New Roman" panose="02020603050405020304" pitchFamily="18" charset="0"/>
                </a:rPr>
                <a:t>-Gly-NH</a:t>
              </a:r>
              <a:r>
                <a:rPr lang="en-US" sz="3200" b="1" baseline="-25000">
                  <a:latin typeface="Times New Roman" panose="02020603050405020304" pitchFamily="18" charset="0"/>
                  <a:cs typeface="Times New Roman" panose="02020603050405020304" pitchFamily="18" charset="0"/>
                </a:rPr>
                <a:t>2</a:t>
              </a:r>
            </a:p>
          </p:txBody>
        </p:sp>
        <p:sp>
          <p:nvSpPr>
            <p:cNvPr id="49169" name="Line 20"/>
            <p:cNvSpPr>
              <a:spLocks noChangeShapeType="1"/>
            </p:cNvSpPr>
            <p:nvPr/>
          </p:nvSpPr>
          <p:spPr bwMode="auto">
            <a:xfrm>
              <a:off x="576" y="1920"/>
              <a:ext cx="249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0" name="Line 21"/>
            <p:cNvSpPr>
              <a:spLocks noChangeShapeType="1"/>
            </p:cNvSpPr>
            <p:nvPr/>
          </p:nvSpPr>
          <p:spPr bwMode="auto">
            <a:xfrm>
              <a:off x="3072" y="1920"/>
              <a:ext cx="0" cy="11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1" name="Line 22"/>
            <p:cNvSpPr>
              <a:spLocks noChangeShapeType="1"/>
            </p:cNvSpPr>
            <p:nvPr/>
          </p:nvSpPr>
          <p:spPr bwMode="auto">
            <a:xfrm>
              <a:off x="576" y="1920"/>
              <a:ext cx="0" cy="11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2" name="Text Box 23"/>
            <p:cNvSpPr txBox="1">
              <a:spLocks noChangeArrowheads="1"/>
            </p:cNvSpPr>
            <p:nvPr/>
          </p:nvSpPr>
          <p:spPr bwMode="auto">
            <a:xfrm>
              <a:off x="1062" y="1816"/>
              <a:ext cx="19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latin typeface="Times New Roman" panose="02020603050405020304" pitchFamily="18" charset="0"/>
                  <a:cs typeface="Times New Roman" panose="02020603050405020304" pitchFamily="18" charset="0"/>
                </a:rPr>
                <a:t>S</a:t>
              </a:r>
            </a:p>
          </p:txBody>
        </p:sp>
        <p:sp>
          <p:nvSpPr>
            <p:cNvPr id="49173" name="Text Box 24"/>
            <p:cNvSpPr txBox="1">
              <a:spLocks noChangeArrowheads="1"/>
            </p:cNvSpPr>
            <p:nvPr/>
          </p:nvSpPr>
          <p:spPr bwMode="auto">
            <a:xfrm>
              <a:off x="2256" y="1817"/>
              <a:ext cx="19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latin typeface="Times New Roman" panose="02020603050405020304" pitchFamily="18" charset="0"/>
                  <a:cs typeface="Times New Roman" panose="02020603050405020304" pitchFamily="18" charset="0"/>
                </a:rPr>
                <a:t>S</a:t>
              </a:r>
            </a:p>
          </p:txBody>
        </p:sp>
      </p:grpSp>
      <p:grpSp>
        <p:nvGrpSpPr>
          <p:cNvPr id="49158" name="Group 28"/>
          <p:cNvGrpSpPr>
            <a:grpSpLocks/>
          </p:cNvGrpSpPr>
          <p:nvPr/>
        </p:nvGrpSpPr>
        <p:grpSpPr bwMode="auto">
          <a:xfrm>
            <a:off x="0" y="5562600"/>
            <a:ext cx="9144000" cy="1071563"/>
            <a:chOff x="0" y="3504"/>
            <a:chExt cx="5760" cy="675"/>
          </a:xfrm>
        </p:grpSpPr>
        <p:grpSp>
          <p:nvGrpSpPr>
            <p:cNvPr id="49159" name="Group 15"/>
            <p:cNvGrpSpPr>
              <a:grpSpLocks/>
            </p:cNvGrpSpPr>
            <p:nvPr/>
          </p:nvGrpSpPr>
          <p:grpSpPr bwMode="auto">
            <a:xfrm>
              <a:off x="0" y="3504"/>
              <a:ext cx="5760" cy="598"/>
              <a:chOff x="0" y="3256"/>
              <a:chExt cx="5760" cy="598"/>
            </a:xfrm>
          </p:grpSpPr>
          <p:sp>
            <p:nvSpPr>
              <p:cNvPr id="49161" name="Text Box 8"/>
              <p:cNvSpPr txBox="1">
                <a:spLocks noChangeArrowheads="1"/>
              </p:cNvSpPr>
              <p:nvPr/>
            </p:nvSpPr>
            <p:spPr bwMode="auto">
              <a:xfrm>
                <a:off x="2390" y="3623"/>
                <a:ext cx="265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9162" name="Text Box 9"/>
              <p:cNvSpPr txBox="1">
                <a:spLocks noChangeArrowheads="1"/>
              </p:cNvSpPr>
              <p:nvPr/>
            </p:nvSpPr>
            <p:spPr bwMode="auto">
              <a:xfrm>
                <a:off x="0" y="3427"/>
                <a:ext cx="576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3200" b="1">
                    <a:latin typeface="Times New Roman" panose="02020603050405020304" pitchFamily="18" charset="0"/>
                    <a:cs typeface="Times New Roman" panose="02020603050405020304" pitchFamily="18" charset="0"/>
                  </a:rPr>
                  <a:t>Cys-Tyr-</a:t>
                </a:r>
                <a:r>
                  <a:rPr lang="en-US" sz="3200" b="1">
                    <a:solidFill>
                      <a:srgbClr val="339933"/>
                    </a:solidFill>
                    <a:latin typeface="Times New Roman" panose="02020603050405020304" pitchFamily="18" charset="0"/>
                    <a:cs typeface="Times New Roman" panose="02020603050405020304" pitchFamily="18" charset="0"/>
                  </a:rPr>
                  <a:t>Phe</a:t>
                </a:r>
                <a:r>
                  <a:rPr lang="en-US" sz="3200" b="1">
                    <a:latin typeface="Times New Roman" panose="02020603050405020304" pitchFamily="18" charset="0"/>
                    <a:cs typeface="Times New Roman" panose="02020603050405020304" pitchFamily="18" charset="0"/>
                  </a:rPr>
                  <a:t>-Gln-Asn-Cys-Pro-</a:t>
                </a:r>
                <a:r>
                  <a:rPr lang="en-US" sz="3200" b="1">
                    <a:solidFill>
                      <a:srgbClr val="339933"/>
                    </a:solidFill>
                    <a:latin typeface="Times New Roman" panose="02020603050405020304" pitchFamily="18" charset="0"/>
                    <a:cs typeface="Times New Roman" panose="02020603050405020304" pitchFamily="18" charset="0"/>
                  </a:rPr>
                  <a:t>Arg</a:t>
                </a:r>
                <a:r>
                  <a:rPr lang="en-US" sz="3200" b="1">
                    <a:latin typeface="Times New Roman" panose="02020603050405020304" pitchFamily="18" charset="0"/>
                    <a:cs typeface="Times New Roman" panose="02020603050405020304" pitchFamily="18" charset="0"/>
                  </a:rPr>
                  <a:t>-Gly-NH</a:t>
                </a:r>
                <a:r>
                  <a:rPr lang="en-US" sz="3200" b="1" baseline="-25000">
                    <a:latin typeface="Times New Roman" panose="02020603050405020304" pitchFamily="18" charset="0"/>
                    <a:cs typeface="Times New Roman" panose="02020603050405020304" pitchFamily="18" charset="0"/>
                  </a:rPr>
                  <a:t>2</a:t>
                </a:r>
              </a:p>
            </p:txBody>
          </p:sp>
          <p:sp>
            <p:nvSpPr>
              <p:cNvPr id="49163" name="Line 10"/>
              <p:cNvSpPr>
                <a:spLocks noChangeShapeType="1"/>
              </p:cNvSpPr>
              <p:nvPr/>
            </p:nvSpPr>
            <p:spPr bwMode="auto">
              <a:xfrm>
                <a:off x="624" y="3360"/>
                <a:ext cx="249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4" name="Line 11"/>
              <p:cNvSpPr>
                <a:spLocks noChangeShapeType="1"/>
              </p:cNvSpPr>
              <p:nvPr/>
            </p:nvSpPr>
            <p:spPr bwMode="auto">
              <a:xfrm>
                <a:off x="3120" y="3360"/>
                <a:ext cx="0" cy="11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5" name="Line 12"/>
              <p:cNvSpPr>
                <a:spLocks noChangeShapeType="1"/>
              </p:cNvSpPr>
              <p:nvPr/>
            </p:nvSpPr>
            <p:spPr bwMode="auto">
              <a:xfrm>
                <a:off x="624" y="3360"/>
                <a:ext cx="0" cy="11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6" name="Text Box 13"/>
              <p:cNvSpPr txBox="1">
                <a:spLocks noChangeArrowheads="1"/>
              </p:cNvSpPr>
              <p:nvPr/>
            </p:nvSpPr>
            <p:spPr bwMode="auto">
              <a:xfrm>
                <a:off x="1110" y="3256"/>
                <a:ext cx="19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latin typeface="Times New Roman" panose="02020603050405020304" pitchFamily="18" charset="0"/>
                    <a:cs typeface="Times New Roman" panose="02020603050405020304" pitchFamily="18" charset="0"/>
                  </a:rPr>
                  <a:t>S</a:t>
                </a:r>
              </a:p>
            </p:txBody>
          </p:sp>
          <p:sp>
            <p:nvSpPr>
              <p:cNvPr id="49167" name="Text Box 14"/>
              <p:cNvSpPr txBox="1">
                <a:spLocks noChangeArrowheads="1"/>
              </p:cNvSpPr>
              <p:nvPr/>
            </p:nvSpPr>
            <p:spPr bwMode="auto">
              <a:xfrm>
                <a:off x="2304" y="3257"/>
                <a:ext cx="196" cy="2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b="1">
                    <a:latin typeface="Times New Roman" panose="02020603050405020304" pitchFamily="18" charset="0"/>
                    <a:cs typeface="Times New Roman" panose="02020603050405020304" pitchFamily="18" charset="0"/>
                  </a:rPr>
                  <a:t>S</a:t>
                </a:r>
              </a:p>
            </p:txBody>
          </p:sp>
        </p:grpSp>
        <p:sp>
          <p:nvSpPr>
            <p:cNvPr id="49160" name="Text Box 27"/>
            <p:cNvSpPr txBox="1">
              <a:spLocks noChangeArrowheads="1"/>
            </p:cNvSpPr>
            <p:nvPr/>
          </p:nvSpPr>
          <p:spPr bwMode="auto">
            <a:xfrm>
              <a:off x="4037" y="3967"/>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600">
                  <a:solidFill>
                    <a:srgbClr val="000000"/>
                  </a:solidFill>
                </a:rPr>
                <a:t>8</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45060"/>
                                        </p:tgtEl>
                                        <p:attrNameLst>
                                          <p:attrName>style.visibility</p:attrName>
                                        </p:attrNameLst>
                                      </p:cBhvr>
                                      <p:to>
                                        <p:strVal val="visible"/>
                                      </p:to>
                                    </p:set>
                                    <p:animEffect transition="in" filter="wipe(right)">
                                      <p:cBhvr>
                                        <p:cTn id="11" dur="500"/>
                                        <p:tgtEl>
                                          <p:spTgt spid="4506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45072"/>
                                        </p:tgtEl>
                                        <p:attrNameLst>
                                          <p:attrName>style.visibility</p:attrName>
                                        </p:attrNameLst>
                                      </p:cBhvr>
                                      <p:to>
                                        <p:strVal val="visible"/>
                                      </p:to>
                                    </p:set>
                                    <p:animEffect transition="in" filter="wipe(right)">
                                      <p:cBhvr>
                                        <p:cTn id="16" dur="500"/>
                                        <p:tgtEl>
                                          <p:spTgt spid="45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utoUpdateAnimBg="0"/>
      <p:bldP spid="45061" grpId="0" animBg="1" autoUpdateAnimBg="0"/>
      <p:bldP spid="45072"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rtl="0" eaLnBrk="1" hangingPunct="1"/>
            <a:r>
              <a:rPr lang="en-US" b="1" dirty="0" smtClean="0"/>
              <a:t>Oxytocin</a:t>
            </a:r>
            <a:r>
              <a:rPr lang="ar-SA" b="1" dirty="0" smtClean="0">
                <a:solidFill>
                  <a:schemeClr val="tx1"/>
                </a:solidFill>
              </a:rPr>
              <a:t>الأ</a:t>
            </a:r>
            <a:r>
              <a:rPr lang="ar-SY" b="1" dirty="0" smtClean="0">
                <a:solidFill>
                  <a:schemeClr val="tx1"/>
                </a:solidFill>
              </a:rPr>
              <a:t>و</a:t>
            </a:r>
            <a:r>
              <a:rPr lang="ar-SA" b="1" dirty="0" err="1" smtClean="0">
                <a:solidFill>
                  <a:schemeClr val="tx1"/>
                </a:solidFill>
              </a:rPr>
              <a:t>كسيتوسين</a:t>
            </a:r>
            <a:r>
              <a:rPr lang="ar-SA" b="1" dirty="0" smtClean="0">
                <a:solidFill>
                  <a:schemeClr val="tx1"/>
                </a:solidFill>
              </a:rPr>
              <a:t> </a:t>
            </a:r>
            <a:endParaRPr lang="en-US" b="1" dirty="0" smtClean="0">
              <a:solidFill>
                <a:schemeClr val="tx1"/>
              </a:solidFill>
            </a:endParaRPr>
          </a:p>
        </p:txBody>
      </p:sp>
      <p:sp>
        <p:nvSpPr>
          <p:cNvPr id="54275" name="Rectangle 3"/>
          <p:cNvSpPr>
            <a:spLocks noGrp="1" noChangeArrowheads="1"/>
          </p:cNvSpPr>
          <p:nvPr>
            <p:ph type="body" idx="1"/>
          </p:nvPr>
        </p:nvSpPr>
        <p:spPr/>
        <p:txBody>
          <a:bodyPr/>
          <a:lstStyle/>
          <a:p>
            <a:pPr eaLnBrk="1" hangingPunct="1"/>
            <a:r>
              <a:rPr lang="ar-SA" dirty="0" smtClean="0"/>
              <a:t>يتكون من </a:t>
            </a:r>
            <a:r>
              <a:rPr lang="ar-SA" dirty="0" err="1" smtClean="0"/>
              <a:t>ببتيد</a:t>
            </a:r>
            <a:r>
              <a:rPr lang="ar-SA" dirty="0" smtClean="0"/>
              <a:t> قليل عبارة عن 9 أحماض أمينية ترتبط معاً لتكون شكلاً حلقياً </a:t>
            </a:r>
          </a:p>
          <a:p>
            <a:pPr eaLnBrk="1" hangingPunct="1"/>
            <a:r>
              <a:rPr lang="ar-SA" dirty="0" smtClean="0"/>
              <a:t> يعمل هذا الهرمون على زيادة تقلصات الرحم فيؤثر بشكل مباشر على عضلات الرحم ويحقن أثناء الولادة للإسراع من عملية الوضع. </a:t>
            </a:r>
          </a:p>
          <a:p>
            <a:pPr eaLnBrk="1" hangingPunct="1"/>
            <a:r>
              <a:rPr lang="ar-SA" dirty="0" smtClean="0"/>
              <a:t>كما يؤثر على انقباض العضلات الملساء للغدد الثديية فيساعد على إدرار الحليب.</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ar-SA" b="1" dirty="0" smtClean="0"/>
              <a:t>هرمون </a:t>
            </a:r>
            <a:r>
              <a:rPr lang="ar-SA" b="1" dirty="0" err="1" smtClean="0"/>
              <a:t>الفاسوبريسين</a:t>
            </a:r>
            <a:r>
              <a:rPr lang="ar-SA" b="1" dirty="0" smtClean="0"/>
              <a:t> </a:t>
            </a:r>
            <a:r>
              <a:rPr lang="en-US" b="1" dirty="0" smtClean="0"/>
              <a:t>Vasopressin</a:t>
            </a:r>
          </a:p>
        </p:txBody>
      </p:sp>
      <p:sp>
        <p:nvSpPr>
          <p:cNvPr id="55299" name="Rectangle 3"/>
          <p:cNvSpPr>
            <a:spLocks noGrp="1" noChangeArrowheads="1"/>
          </p:cNvSpPr>
          <p:nvPr>
            <p:ph type="body" idx="1"/>
          </p:nvPr>
        </p:nvSpPr>
        <p:spPr/>
        <p:txBody>
          <a:bodyPr/>
          <a:lstStyle/>
          <a:p>
            <a:pPr eaLnBrk="1" hangingPunct="1"/>
            <a:r>
              <a:rPr lang="ar-SA" dirty="0" smtClean="0"/>
              <a:t>يعمل على انقباض الأوعية الدموية. </a:t>
            </a:r>
          </a:p>
          <a:p>
            <a:pPr eaLnBrk="1" hangingPunct="1"/>
            <a:r>
              <a:rPr lang="ar-SA" dirty="0" smtClean="0"/>
              <a:t>يسمى أيضاً الهرمون المضاد لإدرار البول </a:t>
            </a:r>
            <a:r>
              <a:rPr lang="en-US" dirty="0" smtClean="0"/>
              <a:t>Antidiuretic Hormone (ADH)</a:t>
            </a:r>
            <a:r>
              <a:rPr lang="ar-SA" dirty="0" smtClean="0"/>
              <a:t> </a:t>
            </a:r>
          </a:p>
          <a:p>
            <a:pPr eaLnBrk="1" hangingPunct="1"/>
            <a:r>
              <a:rPr lang="ar-SA" dirty="0" smtClean="0"/>
              <a:t> يعمل على إعادة امتصاص الماء من البول أثناء مروره بالكلية وإعادته لمجرى الدم لذلك فهو يقلل من الفاقد من الماء. </a:t>
            </a:r>
          </a:p>
          <a:p>
            <a:pPr eaLnBrk="1" hangingPunct="1"/>
            <a:r>
              <a:rPr lang="ar-SA" dirty="0" smtClean="0"/>
              <a:t>يتركب من </a:t>
            </a:r>
            <a:r>
              <a:rPr lang="ar-SA" dirty="0" err="1" smtClean="0"/>
              <a:t>ببتيد</a:t>
            </a:r>
            <a:r>
              <a:rPr lang="ar-SA" dirty="0" smtClean="0"/>
              <a:t> يتكون من 9 أحماض أمينية ترتبط معاً لتكون شكلاً حلقياً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صورة (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285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from="(-#ppt_w/2)" to="(#ppt_x)" calcmode="lin" valueType="num">
                                      <p:cBhvr>
                                        <p:cTn id="7" dur="600" fill="hold">
                                          <p:stCondLst>
                                            <p:cond delay="0"/>
                                          </p:stCondLst>
                                        </p:cTn>
                                        <p:tgtEl>
                                          <p:spTgt spid="8196"/>
                                        </p:tgtEl>
                                        <p:attrNameLst>
                                          <p:attrName>ppt_x</p:attrName>
                                        </p:attrNameLst>
                                      </p:cBhvr>
                                    </p:anim>
                                    <p:anim from="0" to="-1.0" calcmode="lin" valueType="num">
                                      <p:cBhvr>
                                        <p:cTn id="8" dur="200" decel="50000" autoRev="1" fill="hold">
                                          <p:stCondLst>
                                            <p:cond delay="600"/>
                                          </p:stCondLst>
                                        </p:cTn>
                                        <p:tgtEl>
                                          <p:spTgt spid="8196"/>
                                        </p:tgtEl>
                                        <p:attrNameLst>
                                          <p:attrName>xshear</p:attrName>
                                        </p:attrNameLst>
                                      </p:cBhvr>
                                    </p:anim>
                                    <p:animScale>
                                      <p:cBhvr>
                                        <p:cTn id="9" dur="200" decel="100000" autoRev="1" fill="hold">
                                          <p:stCondLst>
                                            <p:cond delay="600"/>
                                          </p:stCondLst>
                                        </p:cTn>
                                        <p:tgtEl>
                                          <p:spTgt spid="8196"/>
                                        </p:tgtEl>
                                      </p:cBhvr>
                                      <p:from x="100000" y="100000"/>
                                      <p:to x="80000" y="100000"/>
                                    </p:animScale>
                                    <p:anim by="(#ppt_h/3+#ppt_w*0.1)" calcmode="lin" valueType="num">
                                      <p:cBhvr additive="sum">
                                        <p:cTn id="10" dur="200" decel="100000" autoRev="1" fill="hold">
                                          <p:stCondLst>
                                            <p:cond delay="600"/>
                                          </p:stCondLst>
                                        </p:cTn>
                                        <p:tgtEl>
                                          <p:spTgt spid="819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ar-SA" dirty="0" smtClean="0">
                <a:cs typeface="PT Bold Heading" pitchFamily="2" charset="-78"/>
              </a:rPr>
              <a:t>آلية عمل الهرمونات</a:t>
            </a:r>
            <a:endParaRPr lang="en-US" dirty="0" smtClean="0">
              <a:cs typeface="PT Bold Heading" pitchFamily="2" charset="-78"/>
            </a:endParaRPr>
          </a:p>
        </p:txBody>
      </p:sp>
      <p:sp>
        <p:nvSpPr>
          <p:cNvPr id="7171" name="Rectangle 3"/>
          <p:cNvSpPr>
            <a:spLocks noGrp="1" noChangeArrowheads="1"/>
          </p:cNvSpPr>
          <p:nvPr>
            <p:ph type="body" idx="1"/>
          </p:nvPr>
        </p:nvSpPr>
        <p:spPr/>
        <p:txBody>
          <a:bodyPr/>
          <a:lstStyle/>
          <a:p>
            <a:pPr marL="609600" indent="-609600" eaLnBrk="1" hangingPunct="1"/>
            <a:r>
              <a:rPr lang="ar-SA" b="1" dirty="0" smtClean="0"/>
              <a:t>أكثر الطرق استخداماً لتصنيف الهرمونات يعتمد على أماكن مستقبلاتها وعلاقته بالذوبان في سوائل الخلية</a:t>
            </a:r>
          </a:p>
          <a:p>
            <a:pPr marL="609600" indent="-609600" eaLnBrk="1" hangingPunct="1">
              <a:buFontTx/>
              <a:buAutoNum type="arabicPeriod"/>
            </a:pPr>
            <a:r>
              <a:rPr lang="ar-SA" dirty="0" smtClean="0"/>
              <a:t>هرمونات تحفز اصطناع ال</a:t>
            </a:r>
            <a:r>
              <a:rPr lang="ar-SY" dirty="0" smtClean="0"/>
              <a:t>أ</a:t>
            </a:r>
            <a:r>
              <a:rPr lang="ar-SA" dirty="0" err="1" smtClean="0"/>
              <a:t>نزيمات</a:t>
            </a:r>
            <a:r>
              <a:rPr lang="ar-SA" dirty="0" smtClean="0"/>
              <a:t> على المستوى النووي</a:t>
            </a:r>
            <a:r>
              <a:rPr lang="ar-SY" dirty="0" smtClean="0"/>
              <a:t>.</a:t>
            </a:r>
            <a:endParaRPr lang="ar-SA" dirty="0" smtClean="0"/>
          </a:p>
          <a:p>
            <a:pPr marL="609600" indent="-609600" eaLnBrk="1" hangingPunct="1">
              <a:buFontTx/>
              <a:buAutoNum type="arabicPeriod"/>
            </a:pPr>
            <a:r>
              <a:rPr lang="ar-SA" dirty="0" smtClean="0"/>
              <a:t>تحفيز اصطناع الإنزيمات على المستوى </a:t>
            </a:r>
            <a:r>
              <a:rPr lang="ar-SA" dirty="0" err="1" smtClean="0"/>
              <a:t>الرايبوسومي</a:t>
            </a:r>
            <a:r>
              <a:rPr lang="ar-SY" dirty="0" smtClean="0"/>
              <a:t>.</a:t>
            </a:r>
            <a:endParaRPr lang="ar-SA" dirty="0" smtClean="0"/>
          </a:p>
          <a:p>
            <a:pPr marL="609600" indent="-609600" eaLnBrk="1" hangingPunct="1">
              <a:buFontTx/>
              <a:buAutoNum type="arabicPeriod"/>
            </a:pPr>
            <a:r>
              <a:rPr lang="ar-SA" dirty="0" smtClean="0"/>
              <a:t>التحفيز المباشر على المستوى </a:t>
            </a:r>
            <a:r>
              <a:rPr lang="ar-SA" dirty="0" err="1" smtClean="0"/>
              <a:t>الأنزيمي</a:t>
            </a:r>
            <a:r>
              <a:rPr lang="ar-SY" dirty="0" smtClean="0"/>
              <a:t>.</a:t>
            </a:r>
            <a:endParaRPr lang="ar-SA" dirty="0" smtClean="0"/>
          </a:p>
          <a:p>
            <a:pPr marL="609600" indent="-609600" eaLnBrk="1" hangingPunct="1">
              <a:buFontTx/>
              <a:buAutoNum type="arabicPeriod"/>
            </a:pPr>
            <a:r>
              <a:rPr lang="ar-SA" dirty="0" smtClean="0"/>
              <a:t>التأثير الهرموني على المستوى الغشائي</a:t>
            </a:r>
            <a:r>
              <a:rPr lang="ar-SY" dirty="0" smtClean="0"/>
              <a:t>.</a:t>
            </a:r>
            <a:endParaRPr lang="ar-SA" dirty="0" smtClean="0"/>
          </a:p>
          <a:p>
            <a:pPr marL="609600" indent="-609600" eaLnBrk="1" hangingPunct="1">
              <a:buFontTx/>
              <a:buAutoNum type="arabicPeriod"/>
            </a:pPr>
            <a:r>
              <a:rPr lang="ar-SA" dirty="0" smtClean="0"/>
              <a:t>التأثير على </a:t>
            </a:r>
            <a:r>
              <a:rPr lang="ar-SA" dirty="0" err="1" smtClean="0"/>
              <a:t>النيوكلوتيدات</a:t>
            </a:r>
            <a:r>
              <a:rPr lang="ar-SA" dirty="0" smtClean="0"/>
              <a:t> الحلقية </a:t>
            </a:r>
            <a:r>
              <a:rPr lang="en-US" dirty="0" err="1" smtClean="0"/>
              <a:t>cAMP</a:t>
            </a:r>
            <a:endParaRPr lang="en-US"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85800" y="381000"/>
            <a:ext cx="731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ar-SA" sz="3200" b="1" dirty="0">
                <a:solidFill>
                  <a:schemeClr val="tx2"/>
                </a:solidFill>
                <a:cs typeface="MCS Taybah S_U round." pitchFamily="2" charset="-78"/>
              </a:rPr>
              <a:t>سابعاً : ( الغدة الصنوبرية ) موجودة في الدماغ : </a:t>
            </a:r>
            <a:endParaRPr lang="en-US" sz="3200" b="1" dirty="0">
              <a:solidFill>
                <a:schemeClr val="tx2"/>
              </a:solidFill>
            </a:endParaRPr>
          </a:p>
        </p:txBody>
      </p:sp>
      <p:sp>
        <p:nvSpPr>
          <p:cNvPr id="18435" name="Text Box 3"/>
          <p:cNvSpPr txBox="1">
            <a:spLocks noChangeArrowheads="1"/>
          </p:cNvSpPr>
          <p:nvPr/>
        </p:nvSpPr>
        <p:spPr bwMode="auto">
          <a:xfrm>
            <a:off x="609600" y="1143000"/>
            <a:ext cx="80772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ar-SA" sz="2800" dirty="0">
                <a:solidFill>
                  <a:srgbClr val="FF0000"/>
                </a:solidFill>
                <a:cs typeface="MCS Taybah H_I normal." pitchFamily="2" charset="-78"/>
              </a:rPr>
              <a:t> </a:t>
            </a:r>
            <a:r>
              <a:rPr lang="ar-SA" sz="2800" dirty="0">
                <a:solidFill>
                  <a:schemeClr val="tx2"/>
                </a:solidFill>
                <a:cs typeface="MCS Taybah H_I normal." pitchFamily="2" charset="-78"/>
              </a:rPr>
              <a:t>وتتصف هذه الغدة بكثرة الأوعية الدموية المتصلة بها مما يدل على قيامها بنشاط فسيولوجي كبير . </a:t>
            </a:r>
            <a:endParaRPr lang="ar-SA" sz="2800" dirty="0">
              <a:solidFill>
                <a:schemeClr val="tx2"/>
              </a:solidFill>
              <a:cs typeface="Times New Roman" panose="02020603050405020304" pitchFamily="18" charset="0"/>
            </a:endParaRPr>
          </a:p>
          <a:p>
            <a:pPr algn="just">
              <a:spcBef>
                <a:spcPct val="50000"/>
              </a:spcBef>
            </a:pPr>
            <a:r>
              <a:rPr lang="ar-SA" sz="3200" dirty="0">
                <a:solidFill>
                  <a:schemeClr val="tx2"/>
                </a:solidFill>
                <a:cs typeface="MCS Madinah S_U normal." pitchFamily="2" charset="-78"/>
              </a:rPr>
              <a:t>وتفرز هرمون واحداَ يدعى : </a:t>
            </a:r>
          </a:p>
          <a:p>
            <a:pPr algn="just">
              <a:spcBef>
                <a:spcPct val="50000"/>
              </a:spcBef>
            </a:pPr>
            <a:r>
              <a:rPr lang="ar-SA" sz="3200" dirty="0">
                <a:solidFill>
                  <a:schemeClr val="tx2"/>
                </a:solidFill>
                <a:cs typeface="MCS Madinah S_U normal." pitchFamily="2" charset="-78"/>
              </a:rPr>
              <a:t>	( الميلاتونين ) </a:t>
            </a:r>
            <a:endParaRPr lang="en-US" sz="3200" dirty="0">
              <a:solidFill>
                <a:schemeClr val="tx2"/>
              </a:solidFill>
            </a:endParaRPr>
          </a:p>
        </p:txBody>
      </p:sp>
      <p:sp>
        <p:nvSpPr>
          <p:cNvPr id="18436" name="Text Box 4"/>
          <p:cNvSpPr txBox="1">
            <a:spLocks noChangeArrowheads="1"/>
          </p:cNvSpPr>
          <p:nvPr/>
        </p:nvSpPr>
        <p:spPr bwMode="auto">
          <a:xfrm>
            <a:off x="2819400" y="4038600"/>
            <a:ext cx="434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ar-SA" sz="3200" b="1" dirty="0">
                <a:solidFill>
                  <a:schemeClr val="tx2"/>
                </a:solidFill>
                <a:cs typeface="MCS Taybah S_U round." pitchFamily="2" charset="-78"/>
              </a:rPr>
              <a:t>ثامناً :  ( الغدة الثيموسية ) :  </a:t>
            </a:r>
            <a:endParaRPr lang="en-US" sz="2800" b="1" dirty="0">
              <a:solidFill>
                <a:schemeClr val="tx2"/>
              </a:solidFill>
            </a:endParaRPr>
          </a:p>
        </p:txBody>
      </p:sp>
      <p:sp>
        <p:nvSpPr>
          <p:cNvPr id="18437" name="Text Box 5"/>
          <p:cNvSpPr txBox="1">
            <a:spLocks noChangeArrowheads="1"/>
          </p:cNvSpPr>
          <p:nvPr/>
        </p:nvSpPr>
        <p:spPr bwMode="auto">
          <a:xfrm>
            <a:off x="685800" y="4876800"/>
            <a:ext cx="80772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ar-SA" sz="2800" dirty="0">
                <a:solidFill>
                  <a:schemeClr val="tx2"/>
                </a:solidFill>
                <a:cs typeface="MCS Taybah H_I normal." pitchFamily="2" charset="-78"/>
              </a:rPr>
              <a:t> موجودة في الصدر ويقل نشاط هذه الغدة بعد النضج الجنسي : </a:t>
            </a:r>
            <a:endParaRPr lang="ar-SA" sz="2800" dirty="0">
              <a:solidFill>
                <a:schemeClr val="tx2"/>
              </a:solidFill>
              <a:cs typeface="Times New Roman" panose="02020603050405020304" pitchFamily="18" charset="0"/>
            </a:endParaRPr>
          </a:p>
          <a:p>
            <a:pPr algn="just">
              <a:spcBef>
                <a:spcPct val="50000"/>
              </a:spcBef>
            </a:pPr>
            <a:r>
              <a:rPr lang="ar-SA" sz="3200" dirty="0">
                <a:solidFill>
                  <a:schemeClr val="tx2"/>
                </a:solidFill>
                <a:cs typeface="MCS Madinah S_U normal." pitchFamily="2" charset="-78"/>
              </a:rPr>
              <a:t>وظيفتها ( لها علاقة </a:t>
            </a:r>
            <a:r>
              <a:rPr lang="ar-SA" sz="3200" dirty="0" smtClean="0">
                <a:solidFill>
                  <a:schemeClr val="tx2"/>
                </a:solidFill>
                <a:cs typeface="MCS Madinah S_U normal." pitchFamily="2" charset="-78"/>
              </a:rPr>
              <a:t>بإكساب </a:t>
            </a:r>
            <a:r>
              <a:rPr lang="ar-SA" sz="3200" dirty="0">
                <a:solidFill>
                  <a:schemeClr val="tx2"/>
                </a:solidFill>
                <a:cs typeface="MCS Madinah S_U normal." pitchFamily="2" charset="-78"/>
              </a:rPr>
              <a:t>الجسم صفة المناعة ومقاومة الأمراض ) </a:t>
            </a:r>
            <a:endParaRPr lang="en-US" sz="3200" dirty="0">
              <a:solidFill>
                <a:schemeClr val="tx2"/>
              </a:solidFill>
            </a:endParaRPr>
          </a:p>
        </p:txBody>
      </p:sp>
    </p:spTree>
    <p:extLst>
      <p:ext uri="{BB962C8B-B14F-4D97-AF65-F5344CB8AC3E}">
        <p14:creationId xmlns:p14="http://schemas.microsoft.com/office/powerpoint/2010/main" val="3775225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5000" fill="hold"/>
                                        <p:tgtEl>
                                          <p:spTgt spid="18434"/>
                                        </p:tgtEl>
                                        <p:attrNameLst>
                                          <p:attrName>ppt_w</p:attrName>
                                        </p:attrNameLst>
                                      </p:cBhvr>
                                      <p:tavLst>
                                        <p:tav tm="0" fmla="#ppt_w*sin(2.5*pi*$)">
                                          <p:val>
                                            <p:fltVal val="0"/>
                                          </p:val>
                                        </p:tav>
                                        <p:tav tm="100000">
                                          <p:val>
                                            <p:fltVal val="1"/>
                                          </p:val>
                                        </p:tav>
                                      </p:tavLst>
                                    </p:anim>
                                    <p:anim calcmode="lin" valueType="num">
                                      <p:cBhvr>
                                        <p:cTn id="8" dur="5000" fill="hold"/>
                                        <p:tgtEl>
                                          <p:spTgt spid="1843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5"/>
                                        </p:tgtEl>
                                        <p:attrNameLst>
                                          <p:attrName>style.visibility</p:attrName>
                                        </p:attrNameLst>
                                      </p:cBhvr>
                                      <p:to>
                                        <p:strVal val="visible"/>
                                      </p:to>
                                    </p:set>
                                    <p:anim calcmode="lin" valueType="num">
                                      <p:cBhvr additive="base">
                                        <p:cTn id="13" dur="500" fill="hold"/>
                                        <p:tgtEl>
                                          <p:spTgt spid="18435"/>
                                        </p:tgtEl>
                                        <p:attrNameLst>
                                          <p:attrName>ppt_x</p:attrName>
                                        </p:attrNameLst>
                                      </p:cBhvr>
                                      <p:tavLst>
                                        <p:tav tm="0">
                                          <p:val>
                                            <p:strVal val="0-#ppt_w/2"/>
                                          </p:val>
                                        </p:tav>
                                        <p:tav tm="100000">
                                          <p:val>
                                            <p:strVal val="#ppt_x"/>
                                          </p:val>
                                        </p:tav>
                                      </p:tavLst>
                                    </p:anim>
                                    <p:anim calcmode="lin" valueType="num">
                                      <p:cBhvr additive="base">
                                        <p:cTn id="14" dur="500" fill="hold"/>
                                        <p:tgtEl>
                                          <p:spTgt spid="184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gunshot.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18436"/>
                                        </p:tgtEl>
                                        <p:attrNameLst>
                                          <p:attrName>style.visibility</p:attrName>
                                        </p:attrNameLst>
                                      </p:cBhvr>
                                      <p:to>
                                        <p:strVal val="visible"/>
                                      </p:to>
                                    </p:set>
                                    <p:anim calcmode="lin" valueType="num">
                                      <p:cBhvr>
                                        <p:cTn id="19" dur="5000" fill="hold"/>
                                        <p:tgtEl>
                                          <p:spTgt spid="18436"/>
                                        </p:tgtEl>
                                        <p:attrNameLst>
                                          <p:attrName>ppt_w</p:attrName>
                                        </p:attrNameLst>
                                      </p:cBhvr>
                                      <p:tavLst>
                                        <p:tav tm="0" fmla="#ppt_w*sin(2.5*pi*$)">
                                          <p:val>
                                            <p:fltVal val="0"/>
                                          </p:val>
                                        </p:tav>
                                        <p:tav tm="100000">
                                          <p:val>
                                            <p:fltVal val="1"/>
                                          </p:val>
                                        </p:tav>
                                      </p:tavLst>
                                    </p:anim>
                                    <p:anim calcmode="lin" valueType="num">
                                      <p:cBhvr>
                                        <p:cTn id="20" dur="5000" fill="hold"/>
                                        <p:tgtEl>
                                          <p:spTgt spid="1843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laser.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8437"/>
                                        </p:tgtEl>
                                        <p:attrNameLst>
                                          <p:attrName>style.visibility</p:attrName>
                                        </p:attrNameLst>
                                      </p:cBhvr>
                                      <p:to>
                                        <p:strVal val="visible"/>
                                      </p:to>
                                    </p:set>
                                    <p:anim calcmode="lin" valueType="num">
                                      <p:cBhvr additive="base">
                                        <p:cTn id="25" dur="500" fill="hold"/>
                                        <p:tgtEl>
                                          <p:spTgt spid="18437"/>
                                        </p:tgtEl>
                                        <p:attrNameLst>
                                          <p:attrName>ppt_x</p:attrName>
                                        </p:attrNameLst>
                                      </p:cBhvr>
                                      <p:tavLst>
                                        <p:tav tm="0">
                                          <p:val>
                                            <p:strVal val="0-#ppt_w/2"/>
                                          </p:val>
                                        </p:tav>
                                        <p:tav tm="100000">
                                          <p:val>
                                            <p:strVal val="#ppt_x"/>
                                          </p:val>
                                        </p:tav>
                                      </p:tavLst>
                                    </p:anim>
                                    <p:anim calcmode="lin" valueType="num">
                                      <p:cBhvr additive="base">
                                        <p:cTn id="26" dur="500" fill="hold"/>
                                        <p:tgtEl>
                                          <p:spTgt spid="184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gunsho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autoUpdateAnimBg="0"/>
      <p:bldP spid="18436" grpId="0" autoUpdateAnimBg="0"/>
      <p:bldP spid="18437"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4">
            <a:lum bright="-6000"/>
            <a:extLst>
              <a:ext uri="{28A0092B-C50C-407E-A947-70E740481C1C}">
                <a14:useLocalDpi xmlns:a14="http://schemas.microsoft.com/office/drawing/2010/main" val="0"/>
              </a:ext>
            </a:extLst>
          </a:blip>
          <a:srcRect l="16875" t="3000" r="17999" b="1500"/>
          <a:stretch>
            <a:fillRect/>
          </a:stretch>
        </p:blipFill>
        <p:spPr bwMode="auto">
          <a:xfrm>
            <a:off x="204788" y="1624013"/>
            <a:ext cx="4578350" cy="5033962"/>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5573" name="AutoShape 5"/>
          <p:cNvSpPr>
            <a:spLocks/>
          </p:cNvSpPr>
          <p:nvPr/>
        </p:nvSpPr>
        <p:spPr bwMode="auto">
          <a:xfrm>
            <a:off x="3633788" y="268288"/>
            <a:ext cx="5510212" cy="2911475"/>
          </a:xfrm>
          <a:prstGeom prst="wedgeEllipseCallout">
            <a:avLst>
              <a:gd name="adj1" fmla="val -69648"/>
              <a:gd name="adj2" fmla="val 15810"/>
            </a:avLst>
          </a:prstGeom>
          <a:solidFill>
            <a:srgbClr val="FFCC00"/>
          </a:solidFill>
          <a:ln w="57150">
            <a:solidFill>
              <a:srgbClr val="CC0000"/>
            </a:solidFill>
            <a:miter lim="800000"/>
            <a:headEnd/>
            <a:tailEnd/>
          </a:ln>
        </p:spPr>
        <p:txBody>
          <a:bodyPr wrap="none"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spcBef>
                <a:spcPts val="1400"/>
              </a:spcBef>
            </a:pPr>
            <a:r>
              <a:rPr lang="en-US" sz="3600" b="1">
                <a:solidFill>
                  <a:schemeClr val="tx2"/>
                </a:solidFill>
              </a:rPr>
              <a:t>Any Questions??</a:t>
            </a:r>
          </a:p>
        </p:txBody>
      </p:sp>
      <p:pic>
        <p:nvPicPr>
          <p:cNvPr id="3655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438" y="679450"/>
            <a:ext cx="3556000" cy="6091238"/>
          </a:xfrm>
          <a:prstGeom prst="rect">
            <a:avLst/>
          </a:prstGeom>
          <a:noFill/>
          <a:ln>
            <a:noFill/>
          </a:ln>
          <a:effectLst>
            <a:outerShdw dist="35921" dir="2700000" algn="ctr" rotWithShape="0">
              <a:srgbClr val="808080">
                <a:alpha val="75000"/>
              </a:srgbClr>
            </a:outerShdw>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2" name="Rectangle 7"/>
          <p:cNvSpPr>
            <a:spLocks noChangeArrowheads="1"/>
          </p:cNvSpPr>
          <p:nvPr/>
        </p:nvSpPr>
        <p:spPr bwMode="auto">
          <a:xfrm>
            <a:off x="4830869" y="4152255"/>
            <a:ext cx="3074881" cy="461665"/>
          </a:xfrm>
          <a:prstGeom prst="rect">
            <a:avLst/>
          </a:prstGeom>
          <a:noFill/>
          <a:ln>
            <a:noFill/>
          </a:ln>
          <a:effectLst/>
          <a:extLst>
            <a:ext uri="{909E8E84-426E-40DD-AFC4-6F175D3DCCD1}">
              <a14:hiddenFill xmlns:a14="http://schemas.microsoft.com/office/drawing/2010/main">
                <a:solidFill>
                  <a:srgbClr val="FFEA1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r>
              <a:rPr lang="en-US" b="1" dirty="0" smtClean="0">
                <a:solidFill>
                  <a:srgbClr val="000000"/>
                </a:solidFill>
              </a:rPr>
              <a:t>DR. Haitham Kurbaj</a:t>
            </a:r>
            <a:endParaRPr lang="en-US" b="1" dirty="0">
              <a:solidFill>
                <a:srgbClr val="000000"/>
              </a:solidFill>
            </a:endParaRPr>
          </a:p>
        </p:txBody>
      </p:sp>
    </p:spTree>
    <p:extLst>
      <p:ext uri="{BB962C8B-B14F-4D97-AF65-F5344CB8AC3E}">
        <p14:creationId xmlns:p14="http://schemas.microsoft.com/office/powerpoint/2010/main" val="971800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5573"/>
                                        </p:tgtEl>
                                        <p:attrNameLst>
                                          <p:attrName>style.visibility</p:attrName>
                                        </p:attrNameLst>
                                      </p:cBhvr>
                                      <p:to>
                                        <p:strVal val="visible"/>
                                      </p:to>
                                    </p:set>
                                    <p:animEffect transition="in" filter="wipe(left)">
                                      <p:cBhvr>
                                        <p:cTn id="7" dur="500"/>
                                        <p:tgtEl>
                                          <p:spTgt spid="365573"/>
                                        </p:tgtEl>
                                      </p:cBhvr>
                                    </p:animEffect>
                                  </p:childTnLst>
                                  <p:subTnLst>
                                    <p:audio>
                                      <p:cMediaNode>
                                        <p:cTn display="0" masterRel="sameClick">
                                          <p:stCondLst>
                                            <p:cond evt="begin" delay="0">
                                              <p:tn val="5"/>
                                            </p:cond>
                                          </p:stCondLst>
                                          <p:endCondLst>
                                            <p:cond evt="onStopAudio" delay="0">
                                              <p:tgtEl>
                                                <p:sldTgt/>
                                              </p:tgtEl>
                                            </p:cond>
                                          </p:endCondLst>
                                        </p:cTn>
                                        <p:tgtEl>
                                          <p:sndTgt r:embed="rId3" name="Quack"/>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65574"/>
                                        </p:tgtEl>
                                        <p:attrNameLst>
                                          <p:attrName>style.visibility</p:attrName>
                                        </p:attrNameLst>
                                      </p:cBhvr>
                                      <p:to>
                                        <p:strVal val="visible"/>
                                      </p:to>
                                    </p:set>
                                    <p:animEffect transition="in" filter="wipe(left)">
                                      <p:cBhvr>
                                        <p:cTn id="12" dur="500"/>
                                        <p:tgtEl>
                                          <p:spTgt spid="365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3"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Y" sz="5400" b="1" dirty="0" smtClean="0">
                <a:solidFill>
                  <a:srgbClr val="FF0000"/>
                </a:solidFill>
              </a:rPr>
              <a:t>شكراً لحسن استماعكم</a:t>
            </a:r>
            <a:endParaRPr lang="ar-SY" sz="5400" b="1" dirty="0">
              <a:solidFill>
                <a:srgbClr val="FF0000"/>
              </a:solidFill>
            </a:endParaRPr>
          </a:p>
        </p:txBody>
      </p:sp>
      <p:pic>
        <p:nvPicPr>
          <p:cNvPr id="4" name="Picture 5" descr="ca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61213" y="1981200"/>
            <a:ext cx="295497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019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150813"/>
            <a:ext cx="9144000" cy="1746250"/>
          </a:xfrm>
          <a:prstGeom prst="rect">
            <a:avLst/>
          </a:prstGeom>
          <a:solidFill>
            <a:srgbClr val="FFFF99"/>
          </a:solidFill>
          <a:ln w="9525">
            <a:solidFill>
              <a:srgbClr val="FFFF99"/>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5400" b="1" dirty="0">
                <a:latin typeface="Times New Roman" panose="02020603050405020304" pitchFamily="18" charset="0"/>
                <a:cs typeface="PT Bold Heading" pitchFamily="2" charset="-78"/>
              </a:rPr>
              <a:t>هرمونات </a:t>
            </a:r>
            <a:r>
              <a:rPr lang="ar-SA" sz="5400" b="1" dirty="0" smtClean="0">
                <a:latin typeface="Times New Roman" panose="02020603050405020304" pitchFamily="18" charset="0"/>
                <a:cs typeface="PT Bold Heading" pitchFamily="2" charset="-78"/>
              </a:rPr>
              <a:t>غدة البنكرياس</a:t>
            </a:r>
            <a:endParaRPr lang="ar-SA" sz="5400" b="1" dirty="0">
              <a:latin typeface="Times New Roman" panose="02020603050405020304" pitchFamily="18" charset="0"/>
              <a:cs typeface="PT Bold Heading" pitchFamily="2" charset="-78"/>
            </a:endParaRPr>
          </a:p>
          <a:p>
            <a:pPr algn="ctr" eaLnBrk="1" hangingPunct="1"/>
            <a:r>
              <a:rPr lang="en-US" sz="5400" b="1" dirty="0">
                <a:latin typeface="Times New Roman" panose="02020603050405020304" pitchFamily="18" charset="0"/>
                <a:cs typeface="Times New Roman" panose="02020603050405020304" pitchFamily="18" charset="0"/>
              </a:rPr>
              <a:t>Pancreatic Hormones</a:t>
            </a:r>
          </a:p>
        </p:txBody>
      </p:sp>
      <p:sp>
        <p:nvSpPr>
          <p:cNvPr id="15363" name="Text Box 3"/>
          <p:cNvSpPr txBox="1">
            <a:spLocks noChangeArrowheads="1"/>
          </p:cNvSpPr>
          <p:nvPr/>
        </p:nvSpPr>
        <p:spPr bwMode="auto">
          <a:xfrm>
            <a:off x="6254750" y="5116513"/>
            <a:ext cx="14573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2400" b="1"/>
              <a:t>1- إنسولين</a:t>
            </a:r>
          </a:p>
          <a:p>
            <a:pPr algn="ctr" eaLnBrk="1" hangingPunct="1"/>
            <a:r>
              <a:rPr lang="ar-SA" sz="2400" b="1"/>
              <a:t>من خلايا بيتا</a:t>
            </a:r>
            <a:endParaRPr lang="en-US" sz="2400" b="1"/>
          </a:p>
        </p:txBody>
      </p:sp>
      <p:sp>
        <p:nvSpPr>
          <p:cNvPr id="15364" name="Text Box 4"/>
          <p:cNvSpPr txBox="1">
            <a:spLocks noChangeArrowheads="1"/>
          </p:cNvSpPr>
          <p:nvPr/>
        </p:nvSpPr>
        <p:spPr bwMode="auto">
          <a:xfrm>
            <a:off x="1037963" y="5116513"/>
            <a:ext cx="16626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2400" b="1" dirty="0"/>
              <a:t>2- </a:t>
            </a:r>
            <a:r>
              <a:rPr lang="ar-SA" sz="2400" b="1" dirty="0" smtClean="0"/>
              <a:t>ال</a:t>
            </a:r>
            <a:r>
              <a:rPr lang="ar-SY" sz="2400" b="1" dirty="0" smtClean="0"/>
              <a:t>غ</a:t>
            </a:r>
            <a:r>
              <a:rPr lang="ar-SA" sz="2400" b="1" dirty="0" smtClean="0"/>
              <a:t>لوكا</a:t>
            </a:r>
            <a:r>
              <a:rPr lang="ar-SY" sz="2400" b="1" dirty="0" smtClean="0"/>
              <a:t>غ</a:t>
            </a:r>
            <a:r>
              <a:rPr lang="ar-SA" sz="2400" b="1" dirty="0" err="1" smtClean="0"/>
              <a:t>ون</a:t>
            </a:r>
            <a:endParaRPr lang="ar-SA" sz="2400" b="1" dirty="0"/>
          </a:p>
          <a:p>
            <a:pPr algn="ctr" eaLnBrk="1" hangingPunct="1"/>
            <a:r>
              <a:rPr lang="ar-SA" sz="2400" b="1" dirty="0"/>
              <a:t>من خلايا ألفا</a:t>
            </a:r>
            <a:endParaRPr lang="en-US" sz="2400" b="1" dirty="0"/>
          </a:p>
        </p:txBody>
      </p:sp>
      <p:sp>
        <p:nvSpPr>
          <p:cNvPr id="8197" name="Text Box 5"/>
          <p:cNvSpPr txBox="1">
            <a:spLocks noChangeArrowheads="1"/>
          </p:cNvSpPr>
          <p:nvPr/>
        </p:nvSpPr>
        <p:spPr bwMode="auto">
          <a:xfrm>
            <a:off x="2987675" y="3860800"/>
            <a:ext cx="3138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3600" b="1" dirty="0"/>
              <a:t>هرمونات البنكرياس</a:t>
            </a:r>
            <a:endParaRPr lang="en-US" sz="3600" b="1" dirty="0"/>
          </a:p>
        </p:txBody>
      </p:sp>
      <p:sp>
        <p:nvSpPr>
          <p:cNvPr id="15366" name="AutoShape 6"/>
          <p:cNvSpPr>
            <a:spLocks/>
          </p:cNvSpPr>
          <p:nvPr/>
        </p:nvSpPr>
        <p:spPr bwMode="auto">
          <a:xfrm rot="5400000">
            <a:off x="4464051" y="2525712"/>
            <a:ext cx="361950" cy="4752975"/>
          </a:xfrm>
          <a:prstGeom prst="leftBrace">
            <a:avLst>
              <a:gd name="adj1" fmla="val 57998"/>
              <a:gd name="adj2" fmla="val 50000"/>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8199" name="Rectangle 8"/>
          <p:cNvSpPr>
            <a:spLocks noChangeArrowheads="1"/>
          </p:cNvSpPr>
          <p:nvPr/>
        </p:nvSpPr>
        <p:spPr bwMode="auto">
          <a:xfrm>
            <a:off x="611188" y="6227763"/>
            <a:ext cx="7956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b="1" dirty="0"/>
              <a:t>تفرز خلايا  دلتا هرمون ثالث يسمى </a:t>
            </a:r>
            <a:r>
              <a:rPr lang="ar-SA" b="1" dirty="0" err="1"/>
              <a:t>سوماتوستاتين</a:t>
            </a:r>
            <a:r>
              <a:rPr lang="ar-SA" b="1" dirty="0"/>
              <a:t> </a:t>
            </a:r>
            <a:r>
              <a:rPr lang="en-US" b="1" dirty="0"/>
              <a:t>Somatostatin</a:t>
            </a:r>
            <a:r>
              <a:rPr lang="ar-SA" b="1" dirty="0"/>
              <a:t> الذي يُفرز من عدة أعضاء أخ</a:t>
            </a:r>
            <a:r>
              <a:rPr lang="ar-EG" b="1" dirty="0" err="1" smtClean="0"/>
              <a:t>رى</a:t>
            </a:r>
            <a:r>
              <a:rPr lang="ar-SY" b="1" dirty="0" smtClean="0"/>
              <a:t>.</a:t>
            </a:r>
            <a:endParaRPr lang="en-US" b="1" dirty="0"/>
          </a:p>
        </p:txBody>
      </p:sp>
      <p:sp>
        <p:nvSpPr>
          <p:cNvPr id="8200" name="Rectangle 9"/>
          <p:cNvSpPr>
            <a:spLocks noChangeArrowheads="1"/>
          </p:cNvSpPr>
          <p:nvPr/>
        </p:nvSpPr>
        <p:spPr bwMode="auto">
          <a:xfrm>
            <a:off x="395288" y="2133600"/>
            <a:ext cx="84248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b="1" dirty="0"/>
              <a:t>ينقسم البنكرياس إلى جزء غدي وأخر غير غدي.</a:t>
            </a:r>
          </a:p>
          <a:p>
            <a:pPr eaLnBrk="1" hangingPunct="1"/>
            <a:r>
              <a:rPr lang="ar-SA" b="1" dirty="0"/>
              <a:t>الجزء الغدي يتكون من خلايا متخصصة تتجمع فيما يسمى بجزر </a:t>
            </a:r>
            <a:r>
              <a:rPr lang="ar-SA" b="1" dirty="0" smtClean="0"/>
              <a:t>لان</a:t>
            </a:r>
            <a:r>
              <a:rPr lang="ar-SY" b="1" dirty="0" smtClean="0"/>
              <a:t>غ</a:t>
            </a:r>
            <a:r>
              <a:rPr lang="ar-SA" b="1" dirty="0" err="1" smtClean="0"/>
              <a:t>رهانز</a:t>
            </a:r>
            <a:r>
              <a:rPr lang="en-US" b="1" dirty="0"/>
              <a:t>Islets of Langerhans </a:t>
            </a:r>
            <a:r>
              <a:rPr lang="ar-SA" b="1" dirty="0"/>
              <a:t> (نسبةً لمكتشفها). تمثل جزر </a:t>
            </a:r>
            <a:r>
              <a:rPr lang="ar-SA" b="1" dirty="0" smtClean="0"/>
              <a:t>لان</a:t>
            </a:r>
            <a:r>
              <a:rPr lang="ar-SY" b="1" dirty="0" smtClean="0"/>
              <a:t>غ</a:t>
            </a:r>
            <a:r>
              <a:rPr lang="ar-SA" b="1" dirty="0" err="1" smtClean="0"/>
              <a:t>رهانز</a:t>
            </a:r>
            <a:r>
              <a:rPr lang="ar-SA" b="1" dirty="0" smtClean="0"/>
              <a:t> </a:t>
            </a:r>
            <a:r>
              <a:rPr lang="ar-SA" b="1" dirty="0"/>
              <a:t>1% من وزن البنكرياس.</a:t>
            </a:r>
          </a:p>
          <a:p>
            <a:pPr eaLnBrk="1" hangingPunct="1"/>
            <a:r>
              <a:rPr lang="ar-SA" b="1" dirty="0"/>
              <a:t>يفرز الجزء الغدي هرمونين اساسيين هما </a:t>
            </a:r>
            <a:r>
              <a:rPr lang="ar-SA" b="1" dirty="0" smtClean="0"/>
              <a:t>الأنسولين وال</a:t>
            </a:r>
            <a:r>
              <a:rPr lang="ar-SY" b="1" dirty="0" smtClean="0"/>
              <a:t>غ</a:t>
            </a:r>
            <a:r>
              <a:rPr lang="ar-SA" b="1" dirty="0" smtClean="0"/>
              <a:t>لوكا</a:t>
            </a:r>
            <a:r>
              <a:rPr lang="ar-SY" b="1" dirty="0" smtClean="0"/>
              <a:t>غ</a:t>
            </a:r>
            <a:r>
              <a:rPr lang="ar-SA" b="1" dirty="0" err="1" smtClean="0"/>
              <a:t>ون</a:t>
            </a:r>
            <a:r>
              <a:rPr lang="ar-SA" b="1" dirty="0"/>
              <a:t>.</a:t>
            </a:r>
          </a:p>
          <a:p>
            <a:pPr eaLnBrk="1" hangingPunct="1"/>
            <a:r>
              <a:rPr lang="ar-SA" b="1" dirty="0"/>
              <a:t>يفرز الجزء </a:t>
            </a:r>
            <a:r>
              <a:rPr lang="ar-SA" b="1" dirty="0" smtClean="0"/>
              <a:t>غير</a:t>
            </a:r>
            <a:r>
              <a:rPr lang="ar-SY" b="1" dirty="0" smtClean="0"/>
              <a:t>ال</a:t>
            </a:r>
            <a:r>
              <a:rPr lang="ar-SA" b="1" dirty="0" smtClean="0"/>
              <a:t>غدي </a:t>
            </a:r>
            <a:r>
              <a:rPr lang="ar-SA" b="1" dirty="0"/>
              <a:t>عصارة هاضمة تحتوي على إنزيمات تسمى العصارة البنكرياسية.</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wipe(up)">
                                      <p:cBhvr>
                                        <p:cTn id="7" dur="500"/>
                                        <p:tgtEl>
                                          <p:spTgt spid="15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wipe(right)">
                                      <p:cBhvr>
                                        <p:cTn id="12" dur="500"/>
                                        <p:tgtEl>
                                          <p:spTgt spid="153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wipe(right)">
                                      <p:cBhvr>
                                        <p:cTn id="1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4"/>
          <p:cNvGraphicFramePr>
            <a:graphicFrameLocks noChangeAspect="1"/>
          </p:cNvGraphicFramePr>
          <p:nvPr/>
        </p:nvGraphicFramePr>
        <p:xfrm>
          <a:off x="2051050" y="747713"/>
          <a:ext cx="5565775" cy="5273675"/>
        </p:xfrm>
        <a:graphic>
          <a:graphicData uri="http://schemas.openxmlformats.org/presentationml/2006/ole">
            <mc:AlternateContent xmlns:mc="http://schemas.openxmlformats.org/markup-compatibility/2006">
              <mc:Choice xmlns:v="urn:schemas-microsoft-com:vml" Requires="v">
                <p:oleObj spid="_x0000_s2067" name="Photo Editor Photo" r:id="rId3" imgW="2876190" imgH="2914286" progId="MSPhotoEd.3">
                  <p:embed/>
                </p:oleObj>
              </mc:Choice>
              <mc:Fallback>
                <p:oleObj name="Photo Editor Photo" r:id="rId3" imgW="2876190" imgH="2914286" progId="MSPhotoEd.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747713"/>
                        <a:ext cx="5565775" cy="527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Text Box 6"/>
          <p:cNvSpPr txBox="1">
            <a:spLocks noChangeAspect="1" noChangeArrowheads="1"/>
          </p:cNvSpPr>
          <p:nvPr/>
        </p:nvSpPr>
        <p:spPr bwMode="auto">
          <a:xfrm>
            <a:off x="6061075" y="381000"/>
            <a:ext cx="1579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2000" b="1">
                <a:latin typeface="Times New Roman" panose="02020603050405020304" pitchFamily="18" charset="0"/>
                <a:cs typeface="Times New Roman" panose="02020603050405020304" pitchFamily="18" charset="0"/>
              </a:rPr>
              <a:t>المعدة</a:t>
            </a:r>
            <a:r>
              <a:rPr lang="ar-SA" b="1">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Stomach</a:t>
            </a:r>
          </a:p>
        </p:txBody>
      </p:sp>
      <p:sp>
        <p:nvSpPr>
          <p:cNvPr id="2052" name="Text Box 7"/>
          <p:cNvSpPr txBox="1">
            <a:spLocks noChangeAspect="1" noChangeArrowheads="1"/>
          </p:cNvSpPr>
          <p:nvPr/>
        </p:nvSpPr>
        <p:spPr bwMode="auto">
          <a:xfrm>
            <a:off x="3205163" y="1558925"/>
            <a:ext cx="1706562"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2000" b="1">
                <a:latin typeface="Times New Roman" panose="02020603050405020304" pitchFamily="18" charset="0"/>
                <a:cs typeface="Times New Roman" panose="02020603050405020304" pitchFamily="18" charset="0"/>
              </a:rPr>
              <a:t>الحويصلة المرارية</a:t>
            </a:r>
          </a:p>
          <a:p>
            <a:pPr algn="ctr" eaLnBrk="1" hangingPunct="1"/>
            <a:r>
              <a:rPr lang="ar-SA" b="1">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Gall bladder</a:t>
            </a:r>
          </a:p>
        </p:txBody>
      </p:sp>
      <p:sp>
        <p:nvSpPr>
          <p:cNvPr id="2053" name="Text Box 8"/>
          <p:cNvSpPr txBox="1">
            <a:spLocks noChangeAspect="1" noChangeArrowheads="1"/>
          </p:cNvSpPr>
          <p:nvPr/>
        </p:nvSpPr>
        <p:spPr bwMode="auto">
          <a:xfrm>
            <a:off x="1882775" y="4524375"/>
            <a:ext cx="177165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2000" b="1">
                <a:latin typeface="Times New Roman" panose="02020603050405020304" pitchFamily="18" charset="0"/>
                <a:cs typeface="Times New Roman" panose="02020603050405020304" pitchFamily="18" charset="0"/>
              </a:rPr>
              <a:t>القناة البنكرياسية</a:t>
            </a:r>
          </a:p>
          <a:p>
            <a:pPr algn="ctr" eaLnBrk="1" hangingPunct="1"/>
            <a:r>
              <a:rPr lang="ar-SA" b="1">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Pancreatic duct</a:t>
            </a:r>
          </a:p>
        </p:txBody>
      </p:sp>
      <p:sp>
        <p:nvSpPr>
          <p:cNvPr id="2054" name="Text Box 9"/>
          <p:cNvSpPr txBox="1">
            <a:spLocks noChangeAspect="1" noChangeArrowheads="1"/>
          </p:cNvSpPr>
          <p:nvPr/>
        </p:nvSpPr>
        <p:spPr bwMode="auto">
          <a:xfrm>
            <a:off x="3648075" y="5543550"/>
            <a:ext cx="13208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2000" b="1">
                <a:latin typeface="Times New Roman" panose="02020603050405020304" pitchFamily="18" charset="0"/>
                <a:cs typeface="Times New Roman" panose="02020603050405020304" pitchFamily="18" charset="0"/>
              </a:rPr>
              <a:t>الإثنى عشر</a:t>
            </a:r>
          </a:p>
          <a:p>
            <a:pPr algn="ctr" eaLnBrk="1" hangingPunct="1"/>
            <a:r>
              <a:rPr lang="ar-SA" b="1">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Duodenum</a:t>
            </a:r>
          </a:p>
        </p:txBody>
      </p:sp>
      <p:sp>
        <p:nvSpPr>
          <p:cNvPr id="2055" name="Text Box 10"/>
          <p:cNvSpPr txBox="1">
            <a:spLocks noChangeAspect="1" noChangeArrowheads="1"/>
          </p:cNvSpPr>
          <p:nvPr/>
        </p:nvSpPr>
        <p:spPr bwMode="auto">
          <a:xfrm>
            <a:off x="5651500" y="5545138"/>
            <a:ext cx="1128713"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sz="2000" b="1">
                <a:latin typeface="Times New Roman" panose="02020603050405020304" pitchFamily="18" charset="0"/>
                <a:cs typeface="Times New Roman" panose="02020603050405020304" pitchFamily="18" charset="0"/>
              </a:rPr>
              <a:t>البنكرياس</a:t>
            </a:r>
          </a:p>
          <a:p>
            <a:pPr algn="ctr" eaLnBrk="1" hangingPunct="1"/>
            <a:r>
              <a:rPr lang="ar-SA" b="1">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Pancreas</a:t>
            </a:r>
          </a:p>
        </p:txBody>
      </p:sp>
      <p:sp>
        <p:nvSpPr>
          <p:cNvPr id="2056" name="Text Box 11"/>
          <p:cNvSpPr txBox="1">
            <a:spLocks noChangeAspect="1" noChangeArrowheads="1"/>
          </p:cNvSpPr>
          <p:nvPr/>
        </p:nvSpPr>
        <p:spPr bwMode="auto">
          <a:xfrm>
            <a:off x="1447800" y="3181350"/>
            <a:ext cx="1987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b="1">
                <a:latin typeface="Times New Roman" panose="02020603050405020304" pitchFamily="18" charset="0"/>
                <a:cs typeface="Times New Roman" panose="02020603050405020304" pitchFamily="18" charset="0"/>
              </a:rPr>
              <a:t>القناة المرارية </a:t>
            </a:r>
            <a:endParaRPr lang="en-US" b="1">
              <a:latin typeface="Times New Roman" panose="02020603050405020304" pitchFamily="18" charset="0"/>
              <a:cs typeface="Times New Roman" panose="02020603050405020304" pitchFamily="18" charset="0"/>
            </a:endParaRPr>
          </a:p>
          <a:p>
            <a:pPr algn="ctr" eaLnBrk="1" hangingPunct="1"/>
            <a:r>
              <a:rPr lang="en-US" b="1">
                <a:latin typeface="Times New Roman" panose="02020603050405020304" pitchFamily="18" charset="0"/>
                <a:cs typeface="Times New Roman" panose="02020603050405020304" pitchFamily="18" charset="0"/>
              </a:rPr>
              <a:t>Common bile duct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51" name="Text Box 131"/>
          <p:cNvSpPr txBox="1">
            <a:spLocks noChangeArrowheads="1"/>
          </p:cNvSpPr>
          <p:nvPr/>
        </p:nvSpPr>
        <p:spPr bwMode="auto">
          <a:xfrm>
            <a:off x="762000" y="304800"/>
            <a:ext cx="7753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sz="4800" b="1" dirty="0">
                <a:solidFill>
                  <a:srgbClr val="000099"/>
                </a:solidFill>
                <a:cs typeface="PT Bold Heading" pitchFamily="2" charset="-78"/>
              </a:rPr>
              <a:t>1- </a:t>
            </a:r>
            <a:r>
              <a:rPr lang="ar-SA" sz="4800" b="1" dirty="0" smtClean="0">
                <a:solidFill>
                  <a:srgbClr val="000099"/>
                </a:solidFill>
                <a:cs typeface="PT Bold Heading" pitchFamily="2" charset="-78"/>
              </a:rPr>
              <a:t>الأنسولين</a:t>
            </a:r>
            <a:endParaRPr lang="en-US" sz="4800" b="1" dirty="0">
              <a:solidFill>
                <a:srgbClr val="000099"/>
              </a:solidFill>
              <a:cs typeface="PT Bold Heading" pitchFamily="2" charset="-78"/>
            </a:endParaRPr>
          </a:p>
        </p:txBody>
      </p:sp>
      <p:sp>
        <p:nvSpPr>
          <p:cNvPr id="9219" name="Rectangle 135"/>
          <p:cNvSpPr>
            <a:spLocks noChangeArrowheads="1"/>
          </p:cNvSpPr>
          <p:nvPr/>
        </p:nvSpPr>
        <p:spPr bwMode="auto">
          <a:xfrm>
            <a:off x="395288" y="1268413"/>
            <a:ext cx="831215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ar-SA" b="1" dirty="0"/>
              <a:t>عبارة عن </a:t>
            </a:r>
            <a:r>
              <a:rPr lang="ar-SA" b="1" dirty="0" err="1"/>
              <a:t>ببتيد</a:t>
            </a:r>
            <a:r>
              <a:rPr lang="ar-SA" b="1" dirty="0"/>
              <a:t> عديد تفرزه خلايا بيتا في جزر </a:t>
            </a:r>
            <a:r>
              <a:rPr lang="ar-SA" b="1" dirty="0" smtClean="0"/>
              <a:t>لان</a:t>
            </a:r>
            <a:r>
              <a:rPr lang="ar-SY" b="1" dirty="0" smtClean="0"/>
              <a:t>غ</a:t>
            </a:r>
            <a:r>
              <a:rPr lang="ar-SA" b="1" dirty="0" smtClean="0"/>
              <a:t>رهانز</a:t>
            </a:r>
            <a:endParaRPr lang="ar-SA" b="1" dirty="0"/>
          </a:p>
          <a:p>
            <a:pPr eaLnBrk="1" hangingPunct="1"/>
            <a:r>
              <a:rPr lang="ar-SA" b="1" dirty="0"/>
              <a:t>يصل وزنه الجزيئي إلى 6000 دالتون. </a:t>
            </a:r>
          </a:p>
          <a:p>
            <a:pPr eaLnBrk="1" hangingPunct="1"/>
            <a:r>
              <a:rPr lang="ar-SA" b="1" dirty="0"/>
              <a:t>يُنتج في بادئ الأمر على هيئة سابق مولد هرمون (</a:t>
            </a:r>
            <a:r>
              <a:rPr lang="en-US" b="1" dirty="0" err="1"/>
              <a:t>Preprohormone</a:t>
            </a:r>
            <a:r>
              <a:rPr lang="ar-SA" b="1" dirty="0"/>
              <a:t>). يقوم الجزء الأول </a:t>
            </a:r>
            <a:r>
              <a:rPr lang="en-US" b="1" dirty="0"/>
              <a:t>(Pre-)</a:t>
            </a:r>
            <a:r>
              <a:rPr lang="ar-SA" b="1" dirty="0"/>
              <a:t> بقيادة البروتين من السيتوبلازم إلى الشبكة </a:t>
            </a:r>
            <a:r>
              <a:rPr lang="ar-SA" b="1" dirty="0" err="1"/>
              <a:t>الإندوبلازمية</a:t>
            </a:r>
            <a:r>
              <a:rPr lang="ar-SA" b="1" dirty="0"/>
              <a:t> لذا يسمى بالقائد </a:t>
            </a:r>
            <a:r>
              <a:rPr lang="en-US" b="1" dirty="0"/>
              <a:t>(Leader)</a:t>
            </a:r>
            <a:r>
              <a:rPr lang="ar-SA" b="1" dirty="0"/>
              <a:t> ويتم التخلص منه أثناء عبور غشاء الشبكة. </a:t>
            </a:r>
          </a:p>
          <a:p>
            <a:pPr eaLnBrk="1" hangingPunct="1"/>
            <a:r>
              <a:rPr lang="ar-SA" b="1" dirty="0"/>
              <a:t>يتكون مولد الهرمون </a:t>
            </a:r>
            <a:r>
              <a:rPr lang="en-US" b="1" dirty="0"/>
              <a:t>(</a:t>
            </a:r>
            <a:r>
              <a:rPr lang="en-US" b="1" dirty="0" err="1"/>
              <a:t>Prohormone</a:t>
            </a:r>
            <a:r>
              <a:rPr lang="en-US" b="1" dirty="0"/>
              <a:t>)</a:t>
            </a:r>
            <a:r>
              <a:rPr lang="ar-SA" b="1" dirty="0"/>
              <a:t>  من سلسلة عديدة </a:t>
            </a:r>
            <a:r>
              <a:rPr lang="ar-SA" b="1" dirty="0" err="1"/>
              <a:t>الببتيد</a:t>
            </a:r>
            <a:r>
              <a:rPr lang="ar-SA" b="1" dirty="0"/>
              <a:t> تبدأ بالسلسلة </a:t>
            </a:r>
            <a:r>
              <a:rPr lang="en-US" b="1" dirty="0"/>
              <a:t>A</a:t>
            </a:r>
            <a:r>
              <a:rPr lang="ar-SA" b="1" dirty="0"/>
              <a:t> في الطرف الأميني وتنتهي بالسلسلة </a:t>
            </a:r>
            <a:r>
              <a:rPr lang="en-US" b="1" dirty="0"/>
              <a:t>B</a:t>
            </a:r>
            <a:r>
              <a:rPr lang="ar-SA" b="1" dirty="0"/>
              <a:t> في الطرف </a:t>
            </a:r>
            <a:r>
              <a:rPr lang="ar-SA" b="1" dirty="0" err="1"/>
              <a:t>الكربوكسيلي</a:t>
            </a:r>
            <a:r>
              <a:rPr lang="ar-SA" b="1" dirty="0"/>
              <a:t> ويوجد </a:t>
            </a:r>
            <a:r>
              <a:rPr lang="ar-SA" b="1" dirty="0" err="1"/>
              <a:t>ببتيد</a:t>
            </a:r>
            <a:r>
              <a:rPr lang="ar-SA" b="1" dirty="0"/>
              <a:t> موصل </a:t>
            </a:r>
            <a:r>
              <a:rPr lang="en-US" b="1" dirty="0"/>
              <a:t>Connecting peptide (C-peptide) </a:t>
            </a:r>
            <a:r>
              <a:rPr lang="ar-SA" b="1" dirty="0"/>
              <a:t> زائد عن احتياج الهرمون النشط يسبب عدم قدرة مولد الهرمون على العمل. </a:t>
            </a:r>
          </a:p>
          <a:p>
            <a:pPr eaLnBrk="1" hangingPunct="1"/>
            <a:r>
              <a:rPr lang="ar-SA" b="1" dirty="0"/>
              <a:t>يتحول مولد الهرمون </a:t>
            </a:r>
            <a:r>
              <a:rPr lang="en-US" b="1" dirty="0"/>
              <a:t>(</a:t>
            </a:r>
            <a:r>
              <a:rPr lang="en-US" b="1" dirty="0" err="1"/>
              <a:t>Prohormone</a:t>
            </a:r>
            <a:r>
              <a:rPr lang="en-US" b="1" dirty="0"/>
              <a:t>)</a:t>
            </a:r>
            <a:r>
              <a:rPr lang="ar-SA" b="1" dirty="0"/>
              <a:t> إلى الهرمون بواسطة نوع متخصص من إنزيمات </a:t>
            </a:r>
            <a:r>
              <a:rPr lang="ar-SA" b="1" dirty="0" err="1"/>
              <a:t>إندوببتيديز</a:t>
            </a:r>
            <a:r>
              <a:rPr lang="ar-SA" b="1" dirty="0"/>
              <a:t> </a:t>
            </a:r>
            <a:r>
              <a:rPr lang="en-US" b="1" dirty="0" err="1"/>
              <a:t>Endopeptidase</a:t>
            </a:r>
            <a:r>
              <a:rPr lang="ar-SA" b="1" dirty="0"/>
              <a:t> يقوم بإزالة </a:t>
            </a:r>
            <a:r>
              <a:rPr lang="ar-SA" b="1" dirty="0" err="1"/>
              <a:t>الببتيد</a:t>
            </a:r>
            <a:r>
              <a:rPr lang="ar-SA" b="1" dirty="0"/>
              <a:t> الموصل فينقسم الهرمون إلى سلسلتين ببتيديتين </a:t>
            </a:r>
            <a:r>
              <a:rPr lang="en-US" b="1" dirty="0"/>
              <a:t>(A , B)</a:t>
            </a:r>
            <a:r>
              <a:rPr lang="ar-SA" b="1" dirty="0"/>
              <a:t>. </a:t>
            </a:r>
          </a:p>
          <a:p>
            <a:pPr eaLnBrk="1" hangingPunct="1"/>
            <a:r>
              <a:rPr lang="ar-SA" b="1" dirty="0"/>
              <a:t>تحتوي السلسلة </a:t>
            </a:r>
            <a:r>
              <a:rPr lang="en-US" b="1" dirty="0"/>
              <a:t>A</a:t>
            </a:r>
            <a:r>
              <a:rPr lang="ar-SA" b="1" dirty="0"/>
              <a:t> على 21 حمضاً أمينياً بينما تحتوي </a:t>
            </a:r>
            <a:r>
              <a:rPr lang="en-US" b="1" dirty="0"/>
              <a:t>B</a:t>
            </a:r>
            <a:r>
              <a:rPr lang="ar-SA" b="1" dirty="0"/>
              <a:t>  على 30 حمضاً. </a:t>
            </a:r>
          </a:p>
          <a:p>
            <a:pPr eaLnBrk="1" hangingPunct="1"/>
            <a:r>
              <a:rPr lang="ar-SA" b="1" dirty="0"/>
              <a:t>ترتبط السلسلتان معاً برابطتين ثنائيتا الكبريت</a:t>
            </a:r>
            <a:r>
              <a:rPr lang="en-US" b="1" dirty="0"/>
              <a:t>Disulfide bonds</a:t>
            </a:r>
            <a:r>
              <a:rPr lang="ar-SA" b="1" dirty="0"/>
              <a:t>  بين جزيئي حمض </a:t>
            </a:r>
            <a:r>
              <a:rPr lang="ar-SY" b="1" dirty="0" err="1" smtClean="0"/>
              <a:t>السيستئين</a:t>
            </a:r>
            <a:r>
              <a:rPr lang="ar-SA" b="1" dirty="0" smtClean="0"/>
              <a:t> </a:t>
            </a:r>
            <a:r>
              <a:rPr lang="ar-SA" b="1" dirty="0"/>
              <a:t>رقم 7 و 19 الموجودين في السلسلة  </a:t>
            </a:r>
            <a:r>
              <a:rPr lang="en-US" b="1" dirty="0"/>
              <a:t>A</a:t>
            </a:r>
            <a:r>
              <a:rPr lang="ar-SA" b="1" dirty="0"/>
              <a:t> </a:t>
            </a:r>
            <a:r>
              <a:rPr lang="ar-SA" b="1" dirty="0" smtClean="0"/>
              <a:t>وجزيئي</a:t>
            </a:r>
            <a:r>
              <a:rPr lang="ar-SY" b="1" dirty="0" smtClean="0"/>
              <a:t> </a:t>
            </a:r>
            <a:r>
              <a:rPr lang="ar-SY" b="1" dirty="0" err="1" smtClean="0"/>
              <a:t>السيستئين</a:t>
            </a:r>
            <a:r>
              <a:rPr lang="ar-SA" b="1" dirty="0" smtClean="0"/>
              <a:t>7 </a:t>
            </a:r>
            <a:r>
              <a:rPr lang="ar-SA" b="1" dirty="0"/>
              <a:t>و 20  في السلسلة </a:t>
            </a:r>
            <a:r>
              <a:rPr lang="en-US" b="1" dirty="0"/>
              <a:t>B</a:t>
            </a:r>
            <a:r>
              <a:rPr lang="ar-SA" b="1" dirty="0"/>
              <a:t> (أي أنه توجد رابطة بين 7 –7 ورابطة أخرى بين 19-20). كما توجد رابطة أخرى ثنائية الكبريت تربط </a:t>
            </a:r>
            <a:r>
              <a:rPr lang="ar-SA" b="1" dirty="0" smtClean="0"/>
              <a:t>جزيئي</a:t>
            </a:r>
            <a:r>
              <a:rPr lang="ar-SY" b="1" dirty="0" smtClean="0"/>
              <a:t> </a:t>
            </a:r>
            <a:r>
              <a:rPr lang="ar-SY" b="1" dirty="0" err="1" smtClean="0"/>
              <a:t>سيستئين</a:t>
            </a:r>
            <a:r>
              <a:rPr lang="ar-SY" b="1" dirty="0" smtClean="0"/>
              <a:t> </a:t>
            </a:r>
            <a:r>
              <a:rPr lang="ar-SA" b="1" dirty="0" smtClean="0"/>
              <a:t>في </a:t>
            </a:r>
            <a:r>
              <a:rPr lang="ar-SA" b="1" dirty="0"/>
              <a:t>السلسلة </a:t>
            </a:r>
            <a:r>
              <a:rPr lang="en-US" b="1" dirty="0"/>
              <a:t>A</a:t>
            </a:r>
            <a:r>
              <a:rPr lang="ar-SA" b="1" dirty="0"/>
              <a:t> نفسها عند المواضع 6- 11</a:t>
            </a:r>
          </a:p>
          <a:p>
            <a:pPr eaLnBrk="1" hangingPunct="1"/>
            <a:r>
              <a:rPr lang="ar-SA" b="1" dirty="0"/>
              <a:t>تحافظ تلك الروابط على نشاط الهرمون وأي كسر فيها يفقد الهرمون وظيفته. يتم تجميع </a:t>
            </a:r>
            <a:r>
              <a:rPr lang="ar-SA" b="1" dirty="0" smtClean="0"/>
              <a:t>الأنسولين </a:t>
            </a:r>
            <a:r>
              <a:rPr lang="ar-SA" b="1" dirty="0"/>
              <a:t>في حويصلات بواسطة جهاز </a:t>
            </a:r>
            <a:r>
              <a:rPr lang="ar-SY" b="1" dirty="0" err="1"/>
              <a:t>غ</a:t>
            </a:r>
            <a:r>
              <a:rPr lang="ar-SA" b="1" dirty="0" smtClean="0"/>
              <a:t>ولجي </a:t>
            </a:r>
            <a:r>
              <a:rPr lang="ar-SA" b="1" dirty="0"/>
              <a:t>تختزن تلك الحويصلات في السيتوبلازم لحين وجود أي إشارة تدل على احتياج الخلية لإفراز </a:t>
            </a:r>
            <a:r>
              <a:rPr lang="ar-SA" b="1" dirty="0" smtClean="0"/>
              <a:t>الأنسولين.</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0851"/>
                                        </p:tgtEl>
                                        <p:attrNameLst>
                                          <p:attrName>style.visibility</p:attrName>
                                        </p:attrNameLst>
                                      </p:cBhvr>
                                      <p:to>
                                        <p:strVal val="visible"/>
                                      </p:to>
                                    </p:set>
                                    <p:animEffect transition="in" filter="wipe(right)">
                                      <p:cBhvr>
                                        <p:cTn id="7" dur="500"/>
                                        <p:tgtEl>
                                          <p:spTgt spid="30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1" grpId="0" autoUpdateAnimBg="0"/>
    </p:bldLst>
  </p:timing>
</p:sld>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2734</TotalTime>
  <Words>3053</Words>
  <Application>Microsoft Office PowerPoint</Application>
  <PresentationFormat>عرض على الشاشة (3:4)‏</PresentationFormat>
  <Paragraphs>777</Paragraphs>
  <Slides>62</Slides>
  <Notes>1</Notes>
  <HiddenSlides>0</HiddenSlides>
  <MMClips>0</MMClips>
  <ScaleCrop>false</ScaleCrop>
  <HeadingPairs>
    <vt:vector size="8" baseType="variant">
      <vt:variant>
        <vt:lpstr>الخطوط المستخدمة</vt:lpstr>
      </vt:variant>
      <vt:variant>
        <vt:i4>12</vt:i4>
      </vt:variant>
      <vt:variant>
        <vt:lpstr>نسق</vt:lpstr>
      </vt:variant>
      <vt:variant>
        <vt:i4>1</vt:i4>
      </vt:variant>
      <vt:variant>
        <vt:lpstr>خوادم OLE مضمنة</vt:lpstr>
      </vt:variant>
      <vt:variant>
        <vt:i4>1</vt:i4>
      </vt:variant>
      <vt:variant>
        <vt:lpstr>عناوين الشرائح</vt:lpstr>
      </vt:variant>
      <vt:variant>
        <vt:i4>62</vt:i4>
      </vt:variant>
    </vt:vector>
  </HeadingPairs>
  <TitlesOfParts>
    <vt:vector size="76" baseType="lpstr">
      <vt:lpstr>Akhbar MT</vt:lpstr>
      <vt:lpstr>Arabic Typesetting</vt:lpstr>
      <vt:lpstr>Arial</vt:lpstr>
      <vt:lpstr>Bodoni MT Condensed</vt:lpstr>
      <vt:lpstr>Bold Italic Art</vt:lpstr>
      <vt:lpstr>Calibri</vt:lpstr>
      <vt:lpstr>MCS Madinah S_U normal.</vt:lpstr>
      <vt:lpstr>MCS Taybah H_I normal.</vt:lpstr>
      <vt:lpstr>MCS Taybah S_U round.</vt:lpstr>
      <vt:lpstr>PT Bold Heading</vt:lpstr>
      <vt:lpstr>Times</vt:lpstr>
      <vt:lpstr>Times New Roman</vt:lpstr>
      <vt:lpstr>تصميم افتراضي</vt:lpstr>
      <vt:lpstr>Photo Editor Photo</vt:lpstr>
      <vt:lpstr>الغدد الصم</vt:lpstr>
      <vt:lpstr>عرض تقديمي في PowerPoint</vt:lpstr>
      <vt:lpstr>عرض تقديمي في PowerPoint</vt:lpstr>
      <vt:lpstr>عرض تقديمي في PowerPoint</vt:lpstr>
      <vt:lpstr>الجهاز الهرموني في الجسم ” الغدد  الصماء“</vt:lpstr>
      <vt:lpstr>آلية عمل الهرمونات</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الغلوكوكورتيكويدات  (لها علاقة بأيض السكريات)</vt:lpstr>
      <vt:lpstr>المينيرالوكورتيكويدات  (لها علاقة بأيض الأملاح المعدنية)</vt:lpstr>
      <vt:lpstr>عرض تقديمي في PowerPoint</vt:lpstr>
      <vt:lpstr>عرض تقديمي في PowerPoint</vt:lpstr>
      <vt:lpstr>عرض تقديمي في PowerPoint</vt:lpstr>
      <vt:lpstr>عرض تقديمي في PowerPoint</vt:lpstr>
      <vt:lpstr>عرض تقديمي في PowerPoint</vt:lpstr>
      <vt:lpstr>الهرمونات الجنسية الذكرية</vt:lpstr>
      <vt:lpstr>عرض تقديمي في PowerPoint</vt:lpstr>
      <vt:lpstr>عرض تقديمي في PowerPoint</vt:lpstr>
      <vt:lpstr>الإستروجينات</vt:lpstr>
      <vt:lpstr>البروجستيرون</vt:lpstr>
      <vt:lpstr>الريلاكسين</vt:lpstr>
      <vt:lpstr>عرض تقديمي في PowerPoint</vt:lpstr>
      <vt:lpstr>هرمونات الغدة النخامية</vt:lpstr>
      <vt:lpstr>عرض تقديمي في PowerPoint</vt:lpstr>
      <vt:lpstr>هرمونات الفص الأمامي</vt:lpstr>
      <vt:lpstr>هرمونات الفص الأمامي</vt:lpstr>
      <vt:lpstr>هرمونات الفص الأمامي</vt:lpstr>
      <vt:lpstr>هرمونات الفص الأمامي</vt:lpstr>
      <vt:lpstr>هرمونات الفص الأمامي</vt:lpstr>
      <vt:lpstr>هرمونات الفص الأمامي</vt:lpstr>
      <vt:lpstr>هرمونات الفص الأوسط</vt:lpstr>
      <vt:lpstr>عرض تقديمي في PowerPoint</vt:lpstr>
      <vt:lpstr>Oxytocinالأوكسيتوسين </vt:lpstr>
      <vt:lpstr>هرمون الفاسوبريسين Vasopressin</vt:lpstr>
      <vt:lpstr>عرض تقديمي في PowerPoint</vt:lpstr>
      <vt:lpstr>عرض تقديمي في PowerPoint</vt:lpstr>
      <vt:lpstr>عرض تقديمي في PowerPoint</vt:lpstr>
      <vt:lpstr>شكراً لحسن استماعكم</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farid</dc:creator>
  <cp:lastModifiedBy>Tona</cp:lastModifiedBy>
  <cp:revision>228</cp:revision>
  <dcterms:created xsi:type="dcterms:W3CDTF">2004-03-31T18:59:48Z</dcterms:created>
  <dcterms:modified xsi:type="dcterms:W3CDTF">2020-03-25T05:53:02Z</dcterms:modified>
</cp:coreProperties>
</file>